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475" r:id="rId2"/>
    <p:sldId id="485" r:id="rId3"/>
    <p:sldId id="540" r:id="rId4"/>
    <p:sldId id="491" r:id="rId5"/>
    <p:sldId id="503" r:id="rId6"/>
    <p:sldId id="489" r:id="rId7"/>
    <p:sldId id="488" r:id="rId8"/>
    <p:sldId id="493" r:id="rId9"/>
    <p:sldId id="577" r:id="rId10"/>
    <p:sldId id="569" r:id="rId11"/>
    <p:sldId id="494" r:id="rId12"/>
    <p:sldId id="500" r:id="rId13"/>
    <p:sldId id="495" r:id="rId14"/>
    <p:sldId id="570" r:id="rId15"/>
    <p:sldId id="572" r:id="rId16"/>
    <p:sldId id="576" r:id="rId17"/>
    <p:sldId id="520" r:id="rId18"/>
    <p:sldId id="499" r:id="rId19"/>
    <p:sldId id="581" r:id="rId20"/>
    <p:sldId id="496" r:id="rId21"/>
    <p:sldId id="497" r:id="rId22"/>
    <p:sldId id="519" r:id="rId23"/>
    <p:sldId id="518" r:id="rId24"/>
    <p:sldId id="498" r:id="rId25"/>
    <p:sldId id="571" r:id="rId26"/>
    <p:sldId id="501" r:id="rId27"/>
    <p:sldId id="580" r:id="rId28"/>
    <p:sldId id="579" r:id="rId29"/>
    <p:sldId id="502" r:id="rId30"/>
    <p:sldId id="522" r:id="rId31"/>
    <p:sldId id="521" r:id="rId32"/>
    <p:sldId id="523" r:id="rId33"/>
    <p:sldId id="578" r:id="rId34"/>
    <p:sldId id="504" r:id="rId35"/>
    <p:sldId id="541" r:id="rId36"/>
    <p:sldId id="524" r:id="rId37"/>
    <p:sldId id="562" r:id="rId38"/>
    <p:sldId id="563" r:id="rId39"/>
    <p:sldId id="564" r:id="rId40"/>
    <p:sldId id="565" r:id="rId41"/>
    <p:sldId id="566" r:id="rId42"/>
    <p:sldId id="574" r:id="rId43"/>
    <p:sldId id="567" r:id="rId44"/>
    <p:sldId id="573" r:id="rId45"/>
    <p:sldId id="575" r:id="rId46"/>
    <p:sldId id="568" r:id="rId47"/>
    <p:sldId id="538" r:id="rId48"/>
    <p:sldId id="542" r:id="rId49"/>
    <p:sldId id="543" r:id="rId50"/>
    <p:sldId id="544" r:id="rId51"/>
    <p:sldId id="545" r:id="rId52"/>
    <p:sldId id="546" r:id="rId53"/>
    <p:sldId id="547" r:id="rId54"/>
    <p:sldId id="548" r:id="rId55"/>
    <p:sldId id="549" r:id="rId56"/>
    <p:sldId id="550" r:id="rId57"/>
    <p:sldId id="551" r:id="rId58"/>
    <p:sldId id="552" r:id="rId59"/>
    <p:sldId id="553" r:id="rId60"/>
    <p:sldId id="554" r:id="rId61"/>
    <p:sldId id="555" r:id="rId62"/>
    <p:sldId id="556" r:id="rId63"/>
    <p:sldId id="557" r:id="rId64"/>
    <p:sldId id="558" r:id="rId65"/>
    <p:sldId id="559" r:id="rId66"/>
    <p:sldId id="560" r:id="rId67"/>
    <p:sldId id="561" r:id="rId68"/>
    <p:sldId id="539" r:id="rId69"/>
    <p:sldId id="529" r:id="rId70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완료" id="{EA76E8CA-6283-4EC1-95AB-610A3348E76C}">
          <p14:sldIdLst>
            <p14:sldId id="475"/>
            <p14:sldId id="485"/>
            <p14:sldId id="540"/>
            <p14:sldId id="491"/>
            <p14:sldId id="503"/>
            <p14:sldId id="489"/>
            <p14:sldId id="488"/>
            <p14:sldId id="493"/>
            <p14:sldId id="577"/>
            <p14:sldId id="569"/>
            <p14:sldId id="494"/>
            <p14:sldId id="500"/>
            <p14:sldId id="495"/>
            <p14:sldId id="570"/>
            <p14:sldId id="572"/>
            <p14:sldId id="576"/>
            <p14:sldId id="520"/>
            <p14:sldId id="499"/>
            <p14:sldId id="581"/>
            <p14:sldId id="496"/>
            <p14:sldId id="497"/>
            <p14:sldId id="519"/>
            <p14:sldId id="518"/>
            <p14:sldId id="498"/>
            <p14:sldId id="571"/>
            <p14:sldId id="501"/>
            <p14:sldId id="580"/>
            <p14:sldId id="579"/>
            <p14:sldId id="502"/>
            <p14:sldId id="522"/>
            <p14:sldId id="521"/>
            <p14:sldId id="523"/>
            <p14:sldId id="578"/>
            <p14:sldId id="504"/>
            <p14:sldId id="541"/>
            <p14:sldId id="524"/>
            <p14:sldId id="562"/>
            <p14:sldId id="563"/>
            <p14:sldId id="564"/>
            <p14:sldId id="565"/>
            <p14:sldId id="566"/>
            <p14:sldId id="574"/>
            <p14:sldId id="567"/>
            <p14:sldId id="573"/>
            <p14:sldId id="575"/>
            <p14:sldId id="568"/>
            <p14:sldId id="538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39"/>
            <p14:sldId id="529"/>
          </p14:sldIdLst>
        </p14:section>
        <p14:section name="미결" id="{04E5BB80-9F09-4247-89D4-66E2567F37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8ADC48-9B3B-EFE8-4138-8BB91B5766FB}" name="만규 장" initials="만장" userId="1a8c5d1199aa89f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00FF"/>
    <a:srgbClr val="0000FF"/>
    <a:srgbClr val="FFCCFF"/>
    <a:srgbClr val="FF6600"/>
    <a:srgbClr val="FFCCCC"/>
    <a:srgbClr val="FF9999"/>
    <a:srgbClr val="FF0066"/>
    <a:srgbClr val="FF66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60487" autoAdjust="0"/>
  </p:normalViewPr>
  <p:slideViewPr>
    <p:cSldViewPr snapToGrid="0">
      <p:cViewPr>
        <p:scale>
          <a:sx n="100" d="100"/>
          <a:sy n="100" d="100"/>
        </p:scale>
        <p:origin x="10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r">
              <a:defRPr sz="1200"/>
            </a:lvl1pPr>
          </a:lstStyle>
          <a:p>
            <a:fld id="{18A7698D-B48B-4105-AA66-B9DA889906DA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3" tIns="47421" rIns="94843" bIns="474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4843" tIns="47421" rIns="94843" bIns="4742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r">
              <a:defRPr sz="1200"/>
            </a:lvl1pPr>
          </a:lstStyle>
          <a:p>
            <a:fld id="{CCD08765-DAEB-4EB9-9512-397EAA20F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2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 userDrawn="1"/>
        </p:nvCxnSpPr>
        <p:spPr bwMode="auto">
          <a:xfrm>
            <a:off x="249241" y="6453336"/>
            <a:ext cx="94027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8" y="627274"/>
            <a:ext cx="9387809" cy="6542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42853" y="6525344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05" eaLnBrk="0" latinLnBrk="0" hangingPunct="0"/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- </a:t>
            </a:r>
            <a:fld id="{67D94B4B-4F20-4897-9BB1-6B5E9D00507D}" type="slidenum">
              <a:rPr lang="en-US" altLang="ko-KR" sz="1000" b="0" i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pPr algn="r" defTabSz="914205" eaLnBrk="0" latinLnBrk="0" hangingPunct="0"/>
              <a:t>‹#›</a:t>
            </a:fld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 -</a:t>
            </a:r>
            <a:endParaRPr lang="ko-KR" altLang="en-US" sz="1000" b="0" i="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1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F40F5-8E38-4AE1-885C-D1D91ED3B92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6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Manual BIM Revit</a:t>
            </a:r>
          </a:p>
          <a:p>
            <a:pPr algn="ctr" defTabSz="900086" eaLnBrk="0" latinLnBrk="0" hangingPunct="0">
              <a:defRPr/>
            </a:pP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01DF3D-4AF1-9D90-2153-4E5431CF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05171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부재 카테고리 별 작성되어야 하는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Family Type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명칭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이 명칭은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모델링에서 사용된 패밀리 이름과 일치해야 함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</a:t>
            </a:r>
            <a:r>
              <a:rPr lang="en-US" altLang="ko-KR" dirty="0">
                <a:sym typeface="Wingdings" pitchFamily="2" charset="2"/>
              </a:rPr>
              <a:t>Family Type</a:t>
            </a:r>
            <a:r>
              <a:rPr lang="ko-KR" altLang="en-US" dirty="0">
                <a:sym typeface="Wingdings" pitchFamily="2" charset="2"/>
              </a:rPr>
              <a:t>이 산출해야 할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Master &amp; Gauge Code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정보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Drop Down</a:t>
            </a:r>
            <a:r>
              <a:rPr lang="ko-KR" altLang="en-US" dirty="0">
                <a:sym typeface="Wingdings" pitchFamily="2" charset="2"/>
              </a:rPr>
              <a:t>으로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선택 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필요 시 </a:t>
            </a:r>
            <a:r>
              <a:rPr lang="en-US" altLang="ko-KR" dirty="0">
                <a:sym typeface="Wingdings" pitchFamily="2" charset="2"/>
              </a:rPr>
              <a:t>Gauge Code </a:t>
            </a:r>
            <a:r>
              <a:rPr lang="ko-KR" altLang="en-US" dirty="0">
                <a:sym typeface="Wingdings" pitchFamily="2" charset="2"/>
              </a:rPr>
              <a:t>입력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불필요시 공란 유지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(‘WM-AR’ </a:t>
            </a:r>
            <a:r>
              <a:rPr lang="ko-KR" altLang="en-US" dirty="0">
                <a:sym typeface="Wingdings" pitchFamily="2" charset="2"/>
              </a:rPr>
              <a:t>시트의 데이터 연동되어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Family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Type</a:t>
            </a:r>
            <a:r>
              <a:rPr lang="ko-KR" altLang="en-US" dirty="0">
                <a:sym typeface="Wingdings" pitchFamily="2" charset="2"/>
              </a:rPr>
              <a:t> 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Cal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Type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해당 타입의 물량 산출 기준에 대한 정보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후술할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Param”</a:t>
            </a:r>
            <a:r>
              <a:rPr lang="ko-KR" altLang="en-US" dirty="0">
                <a:sym typeface="Wingdings" pitchFamily="2" charset="2"/>
              </a:rPr>
              <a:t>시트에서 부연 설명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D307B6-215B-A45D-8FDB-149F6D99A27F}"/>
              </a:ext>
            </a:extLst>
          </p:cNvPr>
          <p:cNvSpPr/>
          <p:nvPr/>
        </p:nvSpPr>
        <p:spPr>
          <a:xfrm>
            <a:off x="3998277" y="25533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69B700-E4AC-F40A-B05E-9EA7B543E9C7}"/>
              </a:ext>
            </a:extLst>
          </p:cNvPr>
          <p:cNvSpPr/>
          <p:nvPr/>
        </p:nvSpPr>
        <p:spPr>
          <a:xfrm>
            <a:off x="1889760" y="2236232"/>
            <a:ext cx="2917190" cy="317088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CB838-9E4C-5EC3-AC23-BCFF5C66450A}"/>
              </a:ext>
            </a:extLst>
          </p:cNvPr>
          <p:cNvSpPr/>
          <p:nvPr/>
        </p:nvSpPr>
        <p:spPr>
          <a:xfrm>
            <a:off x="3998277" y="31629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48BA9D-4792-67ED-2DBB-4B707FEE3C69}"/>
              </a:ext>
            </a:extLst>
          </p:cNvPr>
          <p:cNvSpPr/>
          <p:nvPr/>
        </p:nvSpPr>
        <p:spPr>
          <a:xfrm>
            <a:off x="3998277" y="3925048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647E8-2AD6-C4B3-70C7-A32B748BA04E}"/>
              </a:ext>
            </a:extLst>
          </p:cNvPr>
          <p:cNvSpPr/>
          <p:nvPr/>
        </p:nvSpPr>
        <p:spPr>
          <a:xfrm>
            <a:off x="4464525" y="2734296"/>
            <a:ext cx="4565175" cy="268604"/>
          </a:xfrm>
          <a:prstGeom prst="roundRect">
            <a:avLst>
              <a:gd name="adj" fmla="val 34634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1F3C08-EBDD-D009-0205-B474ECDC54CA}"/>
              </a:ext>
            </a:extLst>
          </p:cNvPr>
          <p:cNvSpPr/>
          <p:nvPr/>
        </p:nvSpPr>
        <p:spPr>
          <a:xfrm>
            <a:off x="4464525" y="3338484"/>
            <a:ext cx="4565175" cy="268604"/>
          </a:xfrm>
          <a:prstGeom prst="roundRect">
            <a:avLst>
              <a:gd name="adj" fmla="val 33451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4464525" y="4121440"/>
            <a:ext cx="4565175" cy="1731752"/>
          </a:xfrm>
          <a:prstGeom prst="roundRect">
            <a:avLst>
              <a:gd name="adj" fmla="val 9372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5F3B93B-2124-9A26-2B97-D544306AF175}"/>
              </a:ext>
            </a:extLst>
          </p:cNvPr>
          <p:cNvSpPr/>
          <p:nvPr/>
        </p:nvSpPr>
        <p:spPr>
          <a:xfrm flipV="1">
            <a:off x="2777290" y="3473437"/>
            <a:ext cx="1687236" cy="131970"/>
          </a:xfrm>
          <a:custGeom>
            <a:avLst/>
            <a:gdLst>
              <a:gd name="connsiteX0" fmla="*/ 0 w 2806700"/>
              <a:gd name="connsiteY0" fmla="*/ 0 h 1625600"/>
              <a:gd name="connsiteX1" fmla="*/ 1365250 w 2806700"/>
              <a:gd name="connsiteY1" fmla="*/ 0 h 1625600"/>
              <a:gd name="connsiteX2" fmla="*/ 1365250 w 2806700"/>
              <a:gd name="connsiteY2" fmla="*/ 1625600 h 1625600"/>
              <a:gd name="connsiteX3" fmla="*/ 2806700 w 2806700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1625600">
                <a:moveTo>
                  <a:pt x="0" y="0"/>
                </a:moveTo>
                <a:lnTo>
                  <a:pt x="1365250" y="0"/>
                </a:lnTo>
                <a:lnTo>
                  <a:pt x="1365250" y="1625600"/>
                </a:lnTo>
                <a:lnTo>
                  <a:pt x="2806700" y="1625600"/>
                </a:lnTo>
              </a:path>
            </a:pathLst>
          </a:custGeom>
          <a:noFill/>
          <a:ln w="158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D19EE4-F7D5-A62D-E004-380C8F533B95}"/>
              </a:ext>
            </a:extLst>
          </p:cNvPr>
          <p:cNvSpPr/>
          <p:nvPr/>
        </p:nvSpPr>
        <p:spPr>
          <a:xfrm>
            <a:off x="2562329" y="4130172"/>
            <a:ext cx="1331491" cy="1607240"/>
          </a:xfrm>
          <a:custGeom>
            <a:avLst/>
            <a:gdLst>
              <a:gd name="connsiteX0" fmla="*/ 0 w 1097280"/>
              <a:gd name="connsiteY0" fmla="*/ 1082040 h 1082040"/>
              <a:gd name="connsiteX1" fmla="*/ 0 w 1097280"/>
              <a:gd name="connsiteY1" fmla="*/ 350520 h 1082040"/>
              <a:gd name="connsiteX2" fmla="*/ 1097280 w 1097280"/>
              <a:gd name="connsiteY2" fmla="*/ 350520 h 1082040"/>
              <a:gd name="connsiteX3" fmla="*/ 1097280 w 1097280"/>
              <a:gd name="connsiteY3" fmla="*/ 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1082040">
                <a:moveTo>
                  <a:pt x="0" y="1082040"/>
                </a:moveTo>
                <a:lnTo>
                  <a:pt x="0" y="350520"/>
                </a:lnTo>
                <a:lnTo>
                  <a:pt x="1097280" y="350520"/>
                </a:lnTo>
                <a:lnTo>
                  <a:pt x="1097280" y="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490128-E1B6-3720-B459-A1CB2F3B77FE}"/>
              </a:ext>
            </a:extLst>
          </p:cNvPr>
          <p:cNvSpPr/>
          <p:nvPr/>
        </p:nvSpPr>
        <p:spPr>
          <a:xfrm>
            <a:off x="3809284" y="2542605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75278-0381-CC92-126D-12523DE86772}"/>
              </a:ext>
            </a:extLst>
          </p:cNvPr>
          <p:cNvSpPr/>
          <p:nvPr/>
        </p:nvSpPr>
        <p:spPr>
          <a:xfrm>
            <a:off x="3809284" y="3150824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9589E-8863-164C-D972-21117DFBB853}"/>
              </a:ext>
            </a:extLst>
          </p:cNvPr>
          <p:cNvSpPr/>
          <p:nvPr/>
        </p:nvSpPr>
        <p:spPr>
          <a:xfrm>
            <a:off x="3809284" y="3928788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C0CCA-30E9-8EED-56BF-3B6A0E42DD76}"/>
              </a:ext>
            </a:extLst>
          </p:cNvPr>
          <p:cNvCxnSpPr>
            <a:cxnSpLocks/>
          </p:cNvCxnSpPr>
          <p:nvPr/>
        </p:nvCxnSpPr>
        <p:spPr>
          <a:xfrm>
            <a:off x="8671560" y="1657112"/>
            <a:ext cx="0" cy="185519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C9086-345D-8363-C10D-50EA04B2E7A4}"/>
              </a:ext>
            </a:extLst>
          </p:cNvPr>
          <p:cNvSpPr txBox="1"/>
          <p:nvPr/>
        </p:nvSpPr>
        <p:spPr>
          <a:xfrm>
            <a:off x="7824819" y="1187973"/>
            <a:ext cx="186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적용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Description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 기입 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9BB49D-8C19-6846-2A22-3C8DAE29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7" t="36683" r="75188" b="30375"/>
          <a:stretch/>
        </p:blipFill>
        <p:spPr>
          <a:xfrm>
            <a:off x="549683" y="4430737"/>
            <a:ext cx="496946" cy="97273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B8114C6-568E-4310-548A-ACA4965A9F9C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139338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D90A0-F363-C8CD-5EFF-786F3299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9009529" y="4110696"/>
            <a:ext cx="396627" cy="1731752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C68F4F-3674-B8D7-6E66-42AD151BB40C}"/>
              </a:ext>
            </a:extLst>
          </p:cNvPr>
          <p:cNvSpPr/>
          <p:nvPr/>
        </p:nvSpPr>
        <p:spPr>
          <a:xfrm>
            <a:off x="9009529" y="3325877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842F-A042-12A6-2DD0-E71C8CEE882B}"/>
              </a:ext>
            </a:extLst>
          </p:cNvPr>
          <p:cNvSpPr/>
          <p:nvPr/>
        </p:nvSpPr>
        <p:spPr>
          <a:xfrm>
            <a:off x="9009529" y="2706752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산출식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 산출식은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기호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와 연산자</a:t>
            </a:r>
            <a:r>
              <a:rPr lang="en-US" altLang="ko-KR" dirty="0">
                <a:sym typeface="Wingdings" pitchFamily="2" charset="2"/>
              </a:rPr>
              <a:t>(+ - * / )</a:t>
            </a:r>
            <a:r>
              <a:rPr lang="ko-KR" altLang="en-US" dirty="0">
                <a:sym typeface="Wingdings" pitchFamily="2" charset="2"/>
              </a:rPr>
              <a:t>의 조합으로 작성 </a:t>
            </a:r>
            <a:r>
              <a:rPr lang="en-US" altLang="ko-KR" dirty="0">
                <a:sym typeface="Wingdings" pitchFamily="2" charset="2"/>
              </a:rPr>
              <a:t>( ex. 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 V*RE</a:t>
            </a:r>
            <a:r>
              <a:rPr lang="en-US" altLang="ko-KR" dirty="0">
                <a:sym typeface="Wingdings" pitchFamily="2" charset="2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 - </a:t>
            </a:r>
            <a:r>
              <a:rPr lang="ko-KR" altLang="en-US" dirty="0">
                <a:sym typeface="Wingdings" pitchFamily="2" charset="2"/>
              </a:rPr>
              <a:t>기호 별 규칙은 전술하였듯이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시트에서 기입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5AD31A6B-23DA-BE92-0E28-478C48E13390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85974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잔토처리와 같은 항목의 경우에는 인접 시 상호 간섭과 같은 요인으로 인해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단순 수식 연산으로는 계산이 불가하므로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에서 조건부 형상 연산을 통해 정확한 값을 계산하게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따라서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내부에서 구현한 별도 산출 알고리즘을 통해 하므로 </a:t>
            </a:r>
            <a:r>
              <a:rPr lang="en-US" altLang="ko-KR" dirty="0">
                <a:sym typeface="Wingdings" pitchFamily="2" charset="2"/>
              </a:rPr>
              <a:t>Family List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물량산출식</a:t>
            </a:r>
            <a:r>
              <a:rPr lang="en-US" altLang="ko-KR" dirty="0">
                <a:sym typeface="Wingdings" pitchFamily="2" charset="2"/>
              </a:rPr>
              <a:t>]</a:t>
            </a:r>
            <a:r>
              <a:rPr lang="ko-KR" altLang="en-US" dirty="0">
                <a:sym typeface="Wingdings" pitchFamily="2" charset="2"/>
              </a:rPr>
              <a:t> 항목에는 하기와 같이 기입 요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=Exca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=Back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잔토처리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=Disp</a:t>
            </a:r>
            <a:endParaRPr lang="ko-KR" altLang="en-US" dirty="0">
              <a:solidFill>
                <a:srgbClr val="FF00FF"/>
              </a:solidFill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4146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[4.St Fdn, 6.St Framing]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FCA52-6DCB-08B1-243D-A667640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1"/>
          <a:stretch/>
        </p:blipFill>
        <p:spPr>
          <a:xfrm>
            <a:off x="4765201" y="1842631"/>
            <a:ext cx="4605813" cy="30879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2E77D7-6A9B-84EA-AC37-BFE47B23E27A}"/>
              </a:ext>
            </a:extLst>
          </p:cNvPr>
          <p:cNvGrpSpPr/>
          <p:nvPr/>
        </p:nvGrpSpPr>
        <p:grpSpPr>
          <a:xfrm>
            <a:off x="4371855" y="4110890"/>
            <a:ext cx="4710391" cy="2205317"/>
            <a:chOff x="4320988" y="3429000"/>
            <a:chExt cx="4710391" cy="2205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375B1C-5209-387F-844C-CE0E5DEFE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8" t="67233" r="14932" b="15780"/>
            <a:stretch/>
          </p:blipFill>
          <p:spPr>
            <a:xfrm>
              <a:off x="4320988" y="3429000"/>
              <a:ext cx="4710391" cy="2205317"/>
            </a:xfrm>
            <a:prstGeom prst="rect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20A36F-AE59-907F-0A7A-9CD6656713A7}"/>
                </a:ext>
              </a:extLst>
            </p:cNvPr>
            <p:cNvSpPr/>
            <p:nvPr/>
          </p:nvSpPr>
          <p:spPr>
            <a:xfrm>
              <a:off x="5839944" y="3738282"/>
              <a:ext cx="1228164" cy="1810871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A63825-457D-A6FE-6DAC-496A021A63D6}"/>
              </a:ext>
            </a:extLst>
          </p:cNvPr>
          <p:cNvSpPr/>
          <p:nvPr/>
        </p:nvSpPr>
        <p:spPr>
          <a:xfrm>
            <a:off x="970561" y="2486480"/>
            <a:ext cx="4676183" cy="3876219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071D0D1-D23D-29E1-F199-A4CCC779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44140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&lt;“Q'ty Cal Type Tag</a:t>
            </a:r>
            <a:r>
              <a:rPr lang="ko-KR" altLang="en-US" sz="1100" dirty="0">
                <a:sym typeface="Wingdings" pitchFamily="2" charset="2"/>
              </a:rPr>
              <a:t>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3DA7-77D4-8429-1D1E-55310E57E130}"/>
              </a:ext>
            </a:extLst>
          </p:cNvPr>
          <p:cNvSpPr txBox="1"/>
          <p:nvPr/>
        </p:nvSpPr>
        <p:spPr>
          <a:xfrm>
            <a:off x="1105034" y="2258639"/>
            <a:ext cx="116249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카테고리 시트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219E3-C2C2-CC70-4055-198FCC34C01C}"/>
              </a:ext>
            </a:extLst>
          </p:cNvPr>
          <p:cNvSpPr txBox="1"/>
          <p:nvPr/>
        </p:nvSpPr>
        <p:spPr>
          <a:xfrm>
            <a:off x="1024349" y="2668347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38191-02AD-4A2C-104D-6F58C61B39F9}"/>
              </a:ext>
            </a:extLst>
          </p:cNvPr>
          <p:cNvSpPr txBox="1"/>
          <p:nvPr/>
        </p:nvSpPr>
        <p:spPr>
          <a:xfrm>
            <a:off x="1024349" y="444139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2F417-194F-7C42-98D1-E49B994B6823}"/>
              </a:ext>
            </a:extLst>
          </p:cNvPr>
          <p:cNvSpPr txBox="1"/>
          <p:nvPr/>
        </p:nvSpPr>
        <p:spPr>
          <a:xfrm>
            <a:off x="1024349" y="5530706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DDEFC-7403-D253-CCB6-17F5E66465F6}"/>
              </a:ext>
            </a:extLst>
          </p:cNvPr>
          <p:cNvSpPr txBox="1"/>
          <p:nvPr/>
        </p:nvSpPr>
        <p:spPr>
          <a:xfrm>
            <a:off x="1405893" y="2915090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56A26-730A-793F-E62F-2222D922B9FC}"/>
              </a:ext>
            </a:extLst>
          </p:cNvPr>
          <p:cNvSpPr txBox="1"/>
          <p:nvPr/>
        </p:nvSpPr>
        <p:spPr>
          <a:xfrm>
            <a:off x="1405893" y="4688134"/>
            <a:ext cx="146386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  <a:p>
            <a:r>
              <a:rPr lang="en-US" altLang="ko-KR" sz="1050" dirty="0"/>
              <a:t>Work Master Code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8EE20A-E09A-788E-6F97-A63D849278AB}"/>
              </a:ext>
            </a:extLst>
          </p:cNvPr>
          <p:cNvSpPr txBox="1"/>
          <p:nvPr/>
        </p:nvSpPr>
        <p:spPr>
          <a:xfrm>
            <a:off x="1405893" y="5777449"/>
            <a:ext cx="146386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FD9B6-21C5-602F-2D60-2E5843C9E24E}"/>
              </a:ext>
            </a:extLst>
          </p:cNvPr>
          <p:cNvSpPr txBox="1"/>
          <p:nvPr/>
        </p:nvSpPr>
        <p:spPr>
          <a:xfrm>
            <a:off x="3078582" y="2915090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5C1C9-3837-F59E-0E2B-3E51EA668B0E}"/>
              </a:ext>
            </a:extLst>
          </p:cNvPr>
          <p:cNvSpPr txBox="1"/>
          <p:nvPr/>
        </p:nvSpPr>
        <p:spPr>
          <a:xfrm>
            <a:off x="3078582" y="4688134"/>
            <a:ext cx="71045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F5912-7809-2EB9-35E7-3485D1D34EF0}"/>
              </a:ext>
            </a:extLst>
          </p:cNvPr>
          <p:cNvSpPr txBox="1"/>
          <p:nvPr/>
        </p:nvSpPr>
        <p:spPr>
          <a:xfrm>
            <a:off x="3096506" y="5777449"/>
            <a:ext cx="710451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9CCFC-9B2C-2707-0A40-BE53191E8765}"/>
              </a:ext>
            </a:extLst>
          </p:cNvPr>
          <p:cNvSpPr txBox="1"/>
          <p:nvPr/>
        </p:nvSpPr>
        <p:spPr>
          <a:xfrm>
            <a:off x="3753167" y="2915090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43E0F-E54C-6136-E4C6-3DE96BC7EA90}"/>
              </a:ext>
            </a:extLst>
          </p:cNvPr>
          <p:cNvSpPr txBox="1"/>
          <p:nvPr/>
        </p:nvSpPr>
        <p:spPr>
          <a:xfrm>
            <a:off x="3753167" y="4688134"/>
            <a:ext cx="745717" cy="738664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 * C2</a:t>
            </a: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 * C3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05C93-C65C-0E02-91ED-284FED51A1D0}"/>
              </a:ext>
            </a:extLst>
          </p:cNvPr>
          <p:cNvSpPr txBox="1"/>
          <p:nvPr/>
        </p:nvSpPr>
        <p:spPr>
          <a:xfrm>
            <a:off x="3771091" y="5777449"/>
            <a:ext cx="1822935" cy="415498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V * RE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= 2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(W+L)*(V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/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L))</a:t>
            </a:r>
            <a:endParaRPr lang="pl-PL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58949-F0A1-FE49-A8DA-40AFC7F9E375}"/>
              </a:ext>
            </a:extLst>
          </p:cNvPr>
          <p:cNvGrpSpPr/>
          <p:nvPr/>
        </p:nvGrpSpPr>
        <p:grpSpPr>
          <a:xfrm>
            <a:off x="4240804" y="2417117"/>
            <a:ext cx="3219256" cy="538609"/>
            <a:chOff x="3420871" y="2417117"/>
            <a:chExt cx="3219256" cy="538609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1B793E6-9661-FF4E-C2E0-4257D3C35620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29ABD5-0E41-55BA-100C-3D3BE333C453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B325C-718F-D718-1F58-6CD2F338262A}"/>
              </a:ext>
            </a:extLst>
          </p:cNvPr>
          <p:cNvGrpSpPr/>
          <p:nvPr/>
        </p:nvGrpSpPr>
        <p:grpSpPr>
          <a:xfrm>
            <a:off x="4240804" y="4204525"/>
            <a:ext cx="3219256" cy="538609"/>
            <a:chOff x="3420871" y="2417117"/>
            <a:chExt cx="3219256" cy="538609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E3C4D58-C93D-ED3A-C198-82AC9FF2A14D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31AA04-B748-4131-C0D4-97F2DF4DD2EE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A, </a:t>
              </a:r>
              <a:r>
                <a:rPr lang="en-US" altLang="ko-KR" dirty="0"/>
                <a:t>C2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/>
                <a:t>C3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6B2B3-A3CF-51EA-ABE5-8426AD9FA50E}"/>
              </a:ext>
            </a:extLst>
          </p:cNvPr>
          <p:cNvGrpSpPr/>
          <p:nvPr/>
        </p:nvGrpSpPr>
        <p:grpSpPr>
          <a:xfrm>
            <a:off x="4240804" y="5284218"/>
            <a:ext cx="3219256" cy="538609"/>
            <a:chOff x="3420871" y="2417117"/>
            <a:chExt cx="3219256" cy="538609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407B2C5-C8CF-9AD5-411B-3425E56E37DE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29526C-FCD0-8C26-2A36-2614677329B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W, 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27F789-F15E-828E-FBDF-B1A8F5B7C6E3}"/>
              </a:ext>
            </a:extLst>
          </p:cNvPr>
          <p:cNvSpPr txBox="1"/>
          <p:nvPr/>
        </p:nvSpPr>
        <p:spPr>
          <a:xfrm>
            <a:off x="1024349" y="349875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EBCB0D-7869-C9ED-5E18-603C1616EF69}"/>
              </a:ext>
            </a:extLst>
          </p:cNvPr>
          <p:cNvSpPr txBox="1"/>
          <p:nvPr/>
        </p:nvSpPr>
        <p:spPr>
          <a:xfrm>
            <a:off x="3078582" y="3745494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27FF13-C699-1945-E2B3-4C4A6AE7CE3D}"/>
              </a:ext>
            </a:extLst>
          </p:cNvPr>
          <p:cNvSpPr txBox="1"/>
          <p:nvPr/>
        </p:nvSpPr>
        <p:spPr>
          <a:xfrm>
            <a:off x="3753167" y="3745494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8E4D4F-7355-2FC0-B439-84B1A2CD75E6}"/>
              </a:ext>
            </a:extLst>
          </p:cNvPr>
          <p:cNvGrpSpPr/>
          <p:nvPr/>
        </p:nvGrpSpPr>
        <p:grpSpPr>
          <a:xfrm>
            <a:off x="4240804" y="3247521"/>
            <a:ext cx="3219256" cy="538609"/>
            <a:chOff x="3420871" y="2417117"/>
            <a:chExt cx="3219256" cy="53860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D351EC1-2681-FF7A-571F-8A6EA3E4614A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E860BE-A206-FFEB-7202-A6C79B67C28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31B342-93A6-5546-A00C-891C97A4BA24}"/>
              </a:ext>
            </a:extLst>
          </p:cNvPr>
          <p:cNvSpPr txBox="1"/>
          <p:nvPr/>
        </p:nvSpPr>
        <p:spPr>
          <a:xfrm>
            <a:off x="1405893" y="3733952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20A572D-1635-737D-B49B-73519DF67293}"/>
              </a:ext>
            </a:extLst>
          </p:cNvPr>
          <p:cNvSpPr/>
          <p:nvPr/>
        </p:nvSpPr>
        <p:spPr>
          <a:xfrm>
            <a:off x="6077267" y="2340393"/>
            <a:ext cx="2401666" cy="152038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9CA8EAB-DA82-15A1-D464-4F5E7637D2B2}"/>
              </a:ext>
            </a:extLst>
          </p:cNvPr>
          <p:cNvSpPr/>
          <p:nvPr/>
        </p:nvSpPr>
        <p:spPr>
          <a:xfrm>
            <a:off x="6077266" y="4153116"/>
            <a:ext cx="2401665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2C1B9FB-CA93-89E0-5AAA-0F9B2830D5B9}"/>
              </a:ext>
            </a:extLst>
          </p:cNvPr>
          <p:cNvSpPr/>
          <p:nvPr/>
        </p:nvSpPr>
        <p:spPr>
          <a:xfrm>
            <a:off x="6077267" y="5232234"/>
            <a:ext cx="2401664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3FC0CC5-81C4-03AC-3A08-EB760A083DFF}"/>
              </a:ext>
            </a:extLst>
          </p:cNvPr>
          <p:cNvSpPr/>
          <p:nvPr/>
        </p:nvSpPr>
        <p:spPr>
          <a:xfrm>
            <a:off x="5947067" y="1755266"/>
            <a:ext cx="2787361" cy="4241445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87073E-D8F1-2849-9740-0DA0B8D9A9B5}"/>
              </a:ext>
            </a:extLst>
          </p:cNvPr>
          <p:cNvSpPr txBox="1"/>
          <p:nvPr/>
        </p:nvSpPr>
        <p:spPr>
          <a:xfrm>
            <a:off x="6014511" y="1554148"/>
            <a:ext cx="1287019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물량</a:t>
            </a:r>
            <a:r>
              <a:rPr lang="en-US" altLang="ko-KR" sz="1200" dirty="0"/>
              <a:t>Param </a:t>
            </a:r>
            <a:r>
              <a:rPr lang="ko-KR" altLang="en-US" sz="1200" dirty="0"/>
              <a:t>시트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87ACE0-76D2-40EC-D4C7-D94EC4172D2D}"/>
              </a:ext>
            </a:extLst>
          </p:cNvPr>
          <p:cNvSpPr txBox="1"/>
          <p:nvPr/>
        </p:nvSpPr>
        <p:spPr>
          <a:xfrm>
            <a:off x="7022353" y="2132534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6840D9-E12E-FDCC-B815-4AECAD1E8843}"/>
              </a:ext>
            </a:extLst>
          </p:cNvPr>
          <p:cNvSpPr txBox="1"/>
          <p:nvPr/>
        </p:nvSpPr>
        <p:spPr>
          <a:xfrm>
            <a:off x="7022353" y="3935642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5DCB37-4F6C-16D4-6D78-31D6A2F44E5B}"/>
              </a:ext>
            </a:extLst>
          </p:cNvPr>
          <p:cNvSpPr txBox="1"/>
          <p:nvPr/>
        </p:nvSpPr>
        <p:spPr>
          <a:xfrm>
            <a:off x="7022353" y="500665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A3EA6D-CDD3-397E-A275-289E5F14FE39}"/>
              </a:ext>
            </a:extLst>
          </p:cNvPr>
          <p:cNvSpPr txBox="1"/>
          <p:nvPr/>
        </p:nvSpPr>
        <p:spPr>
          <a:xfrm>
            <a:off x="2244137" y="2672167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136A99-E4D9-8C18-4E89-DA16616D78F2}"/>
              </a:ext>
            </a:extLst>
          </p:cNvPr>
          <p:cNvSpPr txBox="1"/>
          <p:nvPr/>
        </p:nvSpPr>
        <p:spPr>
          <a:xfrm>
            <a:off x="2244137" y="3518386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D15A96-AEB3-0B90-81CC-EF072EA98521}"/>
              </a:ext>
            </a:extLst>
          </p:cNvPr>
          <p:cNvSpPr txBox="1"/>
          <p:nvPr/>
        </p:nvSpPr>
        <p:spPr>
          <a:xfrm>
            <a:off x="2244137" y="4472169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2A0F39-15BE-A8D3-93AF-97383ADA14D8}"/>
              </a:ext>
            </a:extLst>
          </p:cNvPr>
          <p:cNvSpPr txBox="1"/>
          <p:nvPr/>
        </p:nvSpPr>
        <p:spPr>
          <a:xfrm>
            <a:off x="2244137" y="555767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494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산출수식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약자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&amp;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항목 명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패밀리 타입별로 물량 산출에 필요한 수식 기호항목들을 기입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약자의 값을 어디서 참조할 지 결정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Revit </a:t>
            </a:r>
            <a:r>
              <a:rPr lang="ko-KR" altLang="en-US" sz="900" dirty="0">
                <a:sym typeface="Wingdings" pitchFamily="2" charset="2"/>
              </a:rPr>
              <a:t>모델의 속성값에서 추출할 예정이라면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패밀리 매개변수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매개변수 이름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ko-KR" altLang="en-US" sz="900" dirty="0">
                <a:sym typeface="Wingdings" pitchFamily="2" charset="2"/>
              </a:rPr>
              <a:t>사용자 입력값 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실제 적용 값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 Cal Type 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하나의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패밀리 타입이 </a:t>
            </a:r>
            <a:r>
              <a:rPr lang="ko-KR" altLang="en-US" sz="900" dirty="0" err="1">
                <a:sym typeface="Wingdings" pitchFamily="2" charset="2"/>
              </a:rPr>
              <a:t>레빗의</a:t>
            </a:r>
            <a:r>
              <a:rPr lang="ko-KR" altLang="en-US" sz="900" dirty="0">
                <a:sym typeface="Wingdings" pitchFamily="2" charset="2"/>
              </a:rPr>
              <a:t> 어떤 속성과 어떤 사용자 </a:t>
            </a:r>
            <a:r>
              <a:rPr lang="ko-KR" altLang="en-US" sz="900" dirty="0" err="1">
                <a:sym typeface="Wingdings" pitchFamily="2" charset="2"/>
              </a:rPr>
              <a:t>입력값을</a:t>
            </a:r>
            <a:r>
              <a:rPr lang="ko-KR" altLang="en-US" sz="900" dirty="0">
                <a:sym typeface="Wingdings" pitchFamily="2" charset="2"/>
              </a:rPr>
              <a:t> 기준으로 물량을 산출하게 되는 지</a:t>
            </a:r>
            <a:r>
              <a:rPr lang="en-US" altLang="ko-KR" sz="900" dirty="0">
                <a:sym typeface="Wingdings" pitchFamily="2" charset="2"/>
              </a:rPr>
              <a:t>,</a:t>
            </a:r>
            <a:r>
              <a:rPr lang="ko-KR" altLang="en-US" sz="900" dirty="0">
                <a:sym typeface="Wingdings" pitchFamily="2" charset="2"/>
              </a:rPr>
              <a:t> 공통되는 타입들을 묶어서 관리하기 위한 타입 태그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산출수식 약자 항목이 동일하더라도 적용 값이 다르다면 타입을 분개하여 별도 작성 필요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13ABEA-1442-5F94-6CC2-549566B4C723}"/>
              </a:ext>
            </a:extLst>
          </p:cNvPr>
          <p:cNvSpPr/>
          <p:nvPr/>
        </p:nvSpPr>
        <p:spPr>
          <a:xfrm>
            <a:off x="5322094" y="2685826"/>
            <a:ext cx="919162" cy="245466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190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D6CA8C-091C-8380-524A-C01084D88220}"/>
              </a:ext>
            </a:extLst>
          </p:cNvPr>
          <p:cNvSpPr/>
          <p:nvPr/>
        </p:nvSpPr>
        <p:spPr>
          <a:xfrm>
            <a:off x="4953000" y="2703755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B5A658-EE7B-1ED7-4BA7-94FC0AA1FF45}"/>
              </a:ext>
            </a:extLst>
          </p:cNvPr>
          <p:cNvSpPr/>
          <p:nvPr/>
        </p:nvSpPr>
        <p:spPr>
          <a:xfrm>
            <a:off x="4953000" y="5247660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40FAFF-7D9D-EEC7-F09C-C35BE96E3909}"/>
              </a:ext>
            </a:extLst>
          </p:cNvPr>
          <p:cNvSpPr/>
          <p:nvPr/>
        </p:nvSpPr>
        <p:spPr>
          <a:xfrm>
            <a:off x="2404903" y="2644033"/>
            <a:ext cx="3495655" cy="45719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CC66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3B2D2-34A9-C42A-4B34-87B07BDF9EF9}"/>
              </a:ext>
            </a:extLst>
          </p:cNvPr>
          <p:cNvCxnSpPr>
            <a:cxnSpLocks/>
          </p:cNvCxnSpPr>
          <p:nvPr/>
        </p:nvCxnSpPr>
        <p:spPr>
          <a:xfrm>
            <a:off x="3040380" y="4518660"/>
            <a:ext cx="3294492" cy="0"/>
          </a:xfrm>
          <a:prstGeom prst="line">
            <a:avLst/>
          </a:pr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E3FDDAA-DC81-4700-B40F-3540D43A7954}"/>
              </a:ext>
            </a:extLst>
          </p:cNvPr>
          <p:cNvSpPr/>
          <p:nvPr/>
        </p:nvSpPr>
        <p:spPr>
          <a:xfrm>
            <a:off x="2926080" y="3530600"/>
            <a:ext cx="114300" cy="1103313"/>
          </a:xfrm>
          <a:custGeom>
            <a:avLst/>
            <a:gdLst>
              <a:gd name="connsiteX0" fmla="*/ 22860 w 114300"/>
              <a:gd name="connsiteY0" fmla="*/ 0 h 731520"/>
              <a:gd name="connsiteX1" fmla="*/ 114300 w 114300"/>
              <a:gd name="connsiteY1" fmla="*/ 0 h 731520"/>
              <a:gd name="connsiteX2" fmla="*/ 114300 w 114300"/>
              <a:gd name="connsiteY2" fmla="*/ 731520 h 731520"/>
              <a:gd name="connsiteX3" fmla="*/ 0 w 114300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31520">
                <a:moveTo>
                  <a:pt x="22860" y="0"/>
                </a:moveTo>
                <a:lnTo>
                  <a:pt x="114300" y="0"/>
                </a:lnTo>
                <a:lnTo>
                  <a:pt x="114300" y="731520"/>
                </a:lnTo>
                <a:lnTo>
                  <a:pt x="0" y="731520"/>
                </a:lnTo>
              </a:path>
            </a:pathLst>
          </a:cu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964770A-5FC6-1986-4BE2-6083E0EC443B}"/>
              </a:ext>
            </a:extLst>
          </p:cNvPr>
          <p:cNvSpPr/>
          <p:nvPr/>
        </p:nvSpPr>
        <p:spPr>
          <a:xfrm>
            <a:off x="1771651" y="4916874"/>
            <a:ext cx="3364229" cy="295206"/>
          </a:xfrm>
          <a:custGeom>
            <a:avLst/>
            <a:gdLst>
              <a:gd name="connsiteX0" fmla="*/ 0 w 2865120"/>
              <a:gd name="connsiteY0" fmla="*/ 0 h 213360"/>
              <a:gd name="connsiteX1" fmla="*/ 2865120 w 2865120"/>
              <a:gd name="connsiteY1" fmla="*/ 0 h 213360"/>
              <a:gd name="connsiteX2" fmla="*/ 2865120 w 2865120"/>
              <a:gd name="connsiteY2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120" h="213360">
                <a:moveTo>
                  <a:pt x="0" y="0"/>
                </a:moveTo>
                <a:lnTo>
                  <a:pt x="2865120" y="0"/>
                </a:lnTo>
                <a:lnTo>
                  <a:pt x="2865120" y="21336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DD3303-D158-A499-9EDF-A089BD9DA700}"/>
              </a:ext>
            </a:extLst>
          </p:cNvPr>
          <p:cNvSpPr/>
          <p:nvPr/>
        </p:nvSpPr>
        <p:spPr>
          <a:xfrm>
            <a:off x="6316942" y="2703755"/>
            <a:ext cx="2199528" cy="2438400"/>
          </a:xfrm>
          <a:custGeom>
            <a:avLst/>
            <a:gdLst>
              <a:gd name="connsiteX0" fmla="*/ 0 w 2196353"/>
              <a:gd name="connsiteY0" fmla="*/ 2402541 h 2438400"/>
              <a:gd name="connsiteX1" fmla="*/ 0 w 2196353"/>
              <a:gd name="connsiteY1" fmla="*/ 887506 h 2438400"/>
              <a:gd name="connsiteX2" fmla="*/ 1129553 w 2196353"/>
              <a:gd name="connsiteY2" fmla="*/ 887506 h 2438400"/>
              <a:gd name="connsiteX3" fmla="*/ 1129553 w 2196353"/>
              <a:gd name="connsiteY3" fmla="*/ 0 h 2438400"/>
              <a:gd name="connsiteX4" fmla="*/ 2196353 w 2196353"/>
              <a:gd name="connsiteY4" fmla="*/ 0 h 2438400"/>
              <a:gd name="connsiteX5" fmla="*/ 2196353 w 2196353"/>
              <a:gd name="connsiteY5" fmla="*/ 1030941 h 2438400"/>
              <a:gd name="connsiteX6" fmla="*/ 753035 w 2196353"/>
              <a:gd name="connsiteY6" fmla="*/ 1030941 h 2438400"/>
              <a:gd name="connsiteX7" fmla="*/ 753035 w 2196353"/>
              <a:gd name="connsiteY7" fmla="*/ 2438400 h 2438400"/>
              <a:gd name="connsiteX8" fmla="*/ 0 w 2196353"/>
              <a:gd name="connsiteY8" fmla="*/ 2402541 h 2438400"/>
              <a:gd name="connsiteX0" fmla="*/ 0 w 2199528"/>
              <a:gd name="connsiteY0" fmla="*/ 2427941 h 2438400"/>
              <a:gd name="connsiteX1" fmla="*/ 3175 w 2199528"/>
              <a:gd name="connsiteY1" fmla="*/ 887506 h 2438400"/>
              <a:gd name="connsiteX2" fmla="*/ 1132728 w 2199528"/>
              <a:gd name="connsiteY2" fmla="*/ 887506 h 2438400"/>
              <a:gd name="connsiteX3" fmla="*/ 1132728 w 2199528"/>
              <a:gd name="connsiteY3" fmla="*/ 0 h 2438400"/>
              <a:gd name="connsiteX4" fmla="*/ 2199528 w 2199528"/>
              <a:gd name="connsiteY4" fmla="*/ 0 h 2438400"/>
              <a:gd name="connsiteX5" fmla="*/ 2199528 w 2199528"/>
              <a:gd name="connsiteY5" fmla="*/ 1030941 h 2438400"/>
              <a:gd name="connsiteX6" fmla="*/ 756210 w 2199528"/>
              <a:gd name="connsiteY6" fmla="*/ 1030941 h 2438400"/>
              <a:gd name="connsiteX7" fmla="*/ 756210 w 2199528"/>
              <a:gd name="connsiteY7" fmla="*/ 2438400 h 2438400"/>
              <a:gd name="connsiteX8" fmla="*/ 0 w 2199528"/>
              <a:gd name="connsiteY8" fmla="*/ 2427941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28" h="2438400">
                <a:moveTo>
                  <a:pt x="0" y="2427941"/>
                </a:moveTo>
                <a:cubicBezTo>
                  <a:pt x="1058" y="1914463"/>
                  <a:pt x="2117" y="1400984"/>
                  <a:pt x="3175" y="887506"/>
                </a:cubicBezTo>
                <a:lnTo>
                  <a:pt x="1132728" y="887506"/>
                </a:lnTo>
                <a:lnTo>
                  <a:pt x="1132728" y="0"/>
                </a:lnTo>
                <a:lnTo>
                  <a:pt x="2199528" y="0"/>
                </a:lnTo>
                <a:lnTo>
                  <a:pt x="2199528" y="1030941"/>
                </a:lnTo>
                <a:lnTo>
                  <a:pt x="756210" y="1030941"/>
                </a:lnTo>
                <a:lnTo>
                  <a:pt x="756210" y="2438400"/>
                </a:lnTo>
                <a:lnTo>
                  <a:pt x="0" y="2427941"/>
                </a:lnTo>
                <a:close/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5547E32D-8FFF-758F-F768-5C8B98ECC9C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19C989-CD98-5BDD-7992-BCD0C00A8DE0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83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sz="1000" dirty="0">
                <a:latin typeface="+mn-ea"/>
              </a:rPr>
              <a:t>입력값 항목에 값이 없는 경우 패밀리 매개변수 항목의 값을 </a:t>
            </a:r>
            <a:r>
              <a:rPr lang="ko-KR" altLang="en-US" dirty="0">
                <a:latin typeface="+mn-ea"/>
              </a:rPr>
              <a:t>가져오</a:t>
            </a:r>
            <a:r>
              <a:rPr lang="ko-KR" altLang="en-US" sz="1000" dirty="0">
                <a:latin typeface="+mn-ea"/>
              </a:rPr>
              <a:t>도록 되어 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따라서 입력값의 항목이 비어 있을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패밀리 매개변수 쪽에 반드시 값이 있어야 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두 군데 모두 값이 없는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객체별 딕셔너리 형성 시 해당 항목은 자동으로 무시 된다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C4772-BDF9-4C5C-9FF1-2455CB66832C}"/>
              </a:ext>
            </a:extLst>
          </p:cNvPr>
          <p:cNvSpPr/>
          <p:nvPr/>
        </p:nvSpPr>
        <p:spPr>
          <a:xfrm>
            <a:off x="6259186" y="2147777"/>
            <a:ext cx="478544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2167ED-1F0C-720A-E17C-985E545CC579}"/>
              </a:ext>
            </a:extLst>
          </p:cNvPr>
          <p:cNvSpPr/>
          <p:nvPr/>
        </p:nvSpPr>
        <p:spPr>
          <a:xfrm>
            <a:off x="8006316" y="2147777"/>
            <a:ext cx="554820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6065830" y="560805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7926528" y="5608052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BC620-3A20-893A-CEDE-287D09780794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875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산출수식 약자는 어떤 하나가 다른 약자에 완전히 포함 되지 않아야 한다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만약 불가피하게 포함되는 경우에는 포함되는 쪽을 아래쪽에 배치하여야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5151430" y="3645653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5120170" y="5031658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23DEEB-4B95-E3BD-D8BF-DBFFF309E990}"/>
              </a:ext>
            </a:extLst>
          </p:cNvPr>
          <p:cNvSpPr/>
          <p:nvPr/>
        </p:nvSpPr>
        <p:spPr>
          <a:xfrm>
            <a:off x="5900559" y="386080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A05C5A-57C3-162F-F1DD-EA0A4F16B7AB}"/>
              </a:ext>
            </a:extLst>
          </p:cNvPr>
          <p:cNvSpPr/>
          <p:nvPr/>
        </p:nvSpPr>
        <p:spPr>
          <a:xfrm>
            <a:off x="5900559" y="499745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9115B8-A62A-4A2B-A0F8-8A1BE1DAC6E1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14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온통터파기 용 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  <a:sym typeface="Wingdings" pitchFamily="2" charset="2"/>
              </a:rPr>
              <a:t>SF-Q0 Type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물량산출 옵션 중 온통터파기 모드 선택 시 해당 항목 참조하여 터파기 형상 계산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(SF-Q0</a:t>
            </a:r>
            <a:r>
              <a:rPr lang="ko-KR" altLang="en-US" dirty="0">
                <a:sym typeface="Wingdings" pitchFamily="2" charset="2"/>
              </a:rPr>
              <a:t> 항목이 없으면 다이나모 플레이어 실행에서 온통 터파기 옵션 선택 시 오류가 나므로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C9-6596-5EA3-85D6-F35B1E84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6722"/>
          <a:stretch/>
        </p:blipFill>
        <p:spPr>
          <a:xfrm>
            <a:off x="3091286" y="1159713"/>
            <a:ext cx="6535271" cy="488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D7007D-A50B-ED36-1524-F5EF4DB48514}"/>
              </a:ext>
            </a:extLst>
          </p:cNvPr>
          <p:cNvSpPr/>
          <p:nvPr/>
        </p:nvSpPr>
        <p:spPr>
          <a:xfrm>
            <a:off x="4931569" y="2514600"/>
            <a:ext cx="431006" cy="20002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490AC0-2F94-7CFC-CBF2-BFA4DDD17630}"/>
              </a:ext>
            </a:extLst>
          </p:cNvPr>
          <p:cNvSpPr/>
          <p:nvPr/>
        </p:nvSpPr>
        <p:spPr>
          <a:xfrm>
            <a:off x="5295901" y="3819525"/>
            <a:ext cx="2092698" cy="1266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8076A4D-11C9-C7F8-6815-D7A6CD6BA6D3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38332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7. Door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Window </a:t>
            </a:r>
            <a:r>
              <a:rPr lang="ko-KR" altLang="en-US" dirty="0">
                <a:sym typeface="Wingdings" pitchFamily="2" charset="2"/>
              </a:rPr>
              <a:t>같이 개수로 수량 산출을 하는 경우에는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항목에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을 기입한다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2920-0102-D5E7-3BE8-1306EF226CC1}"/>
              </a:ext>
            </a:extLst>
          </p:cNvPr>
          <p:cNvGrpSpPr/>
          <p:nvPr/>
        </p:nvGrpSpPr>
        <p:grpSpPr>
          <a:xfrm>
            <a:off x="3116893" y="1985119"/>
            <a:ext cx="6699460" cy="3877799"/>
            <a:chOff x="3116893" y="1985119"/>
            <a:chExt cx="6699460" cy="38777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512F01-F8C5-6A3F-9A2A-30CAF812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2665" r="22309"/>
            <a:stretch/>
          </p:blipFill>
          <p:spPr>
            <a:xfrm>
              <a:off x="3116893" y="1985119"/>
              <a:ext cx="6699460" cy="387779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4B748F-10F9-6962-F8E9-43C61C6193E8}"/>
                </a:ext>
              </a:extLst>
            </p:cNvPr>
            <p:cNvSpPr/>
            <p:nvPr/>
          </p:nvSpPr>
          <p:spPr>
            <a:xfrm>
              <a:off x="5264150" y="3199592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0538C8-B709-64BE-A8CF-7CF138D9081E}"/>
                </a:ext>
              </a:extLst>
            </p:cNvPr>
            <p:cNvSpPr/>
            <p:nvPr/>
          </p:nvSpPr>
          <p:spPr>
            <a:xfrm>
              <a:off x="5264150" y="4616389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E12E65-D763-A04E-5839-618D27ABC388}"/>
                </a:ext>
              </a:extLst>
            </p:cNvPr>
            <p:cNvSpPr/>
            <p:nvPr/>
          </p:nvSpPr>
          <p:spPr>
            <a:xfrm>
              <a:off x="8153400" y="3260287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186191-D437-6463-25F3-9C0DAA3511B7}"/>
                </a:ext>
              </a:extLst>
            </p:cNvPr>
            <p:cNvSpPr/>
            <p:nvPr/>
          </p:nvSpPr>
          <p:spPr>
            <a:xfrm>
              <a:off x="8153400" y="4683872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모서리가 둥근 직사각형 55">
            <a:extLst>
              <a:ext uri="{FF2B5EF4-FFF2-40B4-BE49-F238E27FC236}">
                <a16:creationId xmlns:a16="http://schemas.microsoft.com/office/drawing/2014/main" id="{C2263475-4FA6-0667-FEDE-FE1CACC2C0A0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4241184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8. </a:t>
            </a:r>
            <a:r>
              <a:rPr lang="ko-KR" altLang="en-US" dirty="0">
                <a:sym typeface="Wingdings" pitchFamily="2" charset="2"/>
              </a:rPr>
              <a:t>화장실 </a:t>
            </a:r>
            <a:r>
              <a:rPr lang="ko-KR" altLang="en-US" dirty="0" err="1">
                <a:sym typeface="Wingdings" pitchFamily="2" charset="2"/>
              </a:rPr>
              <a:t>타일벽</a:t>
            </a:r>
            <a:r>
              <a:rPr lang="ko-KR" altLang="en-US" dirty="0">
                <a:sym typeface="Wingdings" pitchFamily="2" charset="2"/>
              </a:rPr>
              <a:t> 과 같은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마감을 직접 모델링 하지 않은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 산출을 위하여 바닥 마감바닥을 이용하며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이때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테두리와 사용자 입력 값인 벽체 높이 를 이용</a:t>
            </a:r>
            <a:r>
              <a:rPr lang="ko-KR" altLang="en-US" dirty="0">
                <a:sym typeface="Wingdings" pitchFamily="2" charset="2"/>
              </a:rPr>
              <a:t>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모델링 된 경우는 </a:t>
            </a:r>
            <a:r>
              <a:rPr lang="en-US" altLang="ko-KR" dirty="0">
                <a:sym typeface="Wingdings" pitchFamily="2" charset="2"/>
              </a:rPr>
              <a:t>Wall </a:t>
            </a:r>
            <a:r>
              <a:rPr lang="ko-KR" altLang="en-US" dirty="0">
                <a:sym typeface="Wingdings" pitchFamily="2" charset="2"/>
              </a:rPr>
              <a:t>카테고리에 해당 패밀리 타입 이름 기입 하여 사용하면 됨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4" name="모서리가 둥근 직사각형 55">
            <a:extLst>
              <a:ext uri="{FF2B5EF4-FFF2-40B4-BE49-F238E27FC236}">
                <a16:creationId xmlns:a16="http://schemas.microsoft.com/office/drawing/2014/main" id="{C2263475-4FA6-0667-FEDE-FE1CACC2C0A0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44EBA3-FE2A-245C-FD68-5F84AF100A81}"/>
              </a:ext>
            </a:extLst>
          </p:cNvPr>
          <p:cNvGrpSpPr/>
          <p:nvPr/>
        </p:nvGrpSpPr>
        <p:grpSpPr>
          <a:xfrm>
            <a:off x="3596554" y="1385858"/>
            <a:ext cx="6143426" cy="3019754"/>
            <a:chOff x="3596554" y="1075997"/>
            <a:chExt cx="6143426" cy="30197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F12549-124F-57C2-78EA-62C932D28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6554" y="1075997"/>
              <a:ext cx="6143426" cy="30197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B05390-ABDE-2E11-C595-45428A6ABE8B}"/>
                </a:ext>
              </a:extLst>
            </p:cNvPr>
            <p:cNvSpPr/>
            <p:nvPr/>
          </p:nvSpPr>
          <p:spPr>
            <a:xfrm>
              <a:off x="5556251" y="3597275"/>
              <a:ext cx="2092698" cy="2444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6333EE8-07E3-1B32-467A-AE6870F79D7F}"/>
                </a:ext>
              </a:extLst>
            </p:cNvPr>
            <p:cNvSpPr/>
            <p:nvPr/>
          </p:nvSpPr>
          <p:spPr>
            <a:xfrm>
              <a:off x="5246509" y="3138761"/>
              <a:ext cx="369094" cy="14058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4AA500-B085-206C-7350-0A02CEE49FD0}"/>
              </a:ext>
            </a:extLst>
          </p:cNvPr>
          <p:cNvGrpSpPr/>
          <p:nvPr/>
        </p:nvGrpSpPr>
        <p:grpSpPr>
          <a:xfrm>
            <a:off x="387020" y="3962265"/>
            <a:ext cx="9072282" cy="2287540"/>
            <a:chOff x="387020" y="3962265"/>
            <a:chExt cx="9072282" cy="22875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A845963-90D3-4424-FF21-23F0F986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020" y="3962265"/>
              <a:ext cx="9072282" cy="20808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0875740-AFE3-5900-D700-6036EE9BD151}"/>
                </a:ext>
              </a:extLst>
            </p:cNvPr>
            <p:cNvSpPr/>
            <p:nvPr/>
          </p:nvSpPr>
          <p:spPr>
            <a:xfrm>
              <a:off x="463220" y="4191572"/>
              <a:ext cx="286080" cy="20134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AC12DCE-078A-FCD2-91DE-62B34E2249FF}"/>
                </a:ext>
              </a:extLst>
            </p:cNvPr>
            <p:cNvSpPr/>
            <p:nvPr/>
          </p:nvSpPr>
          <p:spPr>
            <a:xfrm>
              <a:off x="749300" y="4973537"/>
              <a:ext cx="8440420" cy="305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C612C86-ACEE-4686-6DC8-1FD6B68101CE}"/>
                </a:ext>
              </a:extLst>
            </p:cNvPr>
            <p:cNvSpPr/>
            <p:nvPr/>
          </p:nvSpPr>
          <p:spPr>
            <a:xfrm>
              <a:off x="749300" y="5584496"/>
              <a:ext cx="8440420" cy="305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332697-5889-DCC3-6F08-D560BC794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" y="6028857"/>
              <a:ext cx="6048442" cy="2209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FBF5E70-0DB7-0F56-7C29-A932100FDE06}"/>
                </a:ext>
              </a:extLst>
            </p:cNvPr>
            <p:cNvSpPr/>
            <p:nvPr/>
          </p:nvSpPr>
          <p:spPr>
            <a:xfrm>
              <a:off x="2083026" y="6067761"/>
              <a:ext cx="530634" cy="15156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48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User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3AA62-8A0B-E859-D734-FE863F6D6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카테고리별 시트에서 패밀리 </a:t>
            </a:r>
            <a:r>
              <a:rPr lang="ko-KR" altLang="en-US" dirty="0" err="1">
                <a:sym typeface="Wingdings" pitchFamily="2" charset="2"/>
              </a:rPr>
              <a:t>타입별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Work Master </a:t>
            </a:r>
            <a:r>
              <a:rPr lang="ko-KR" altLang="en-US" dirty="0">
                <a:sym typeface="Wingdings" pitchFamily="2" charset="2"/>
              </a:rPr>
              <a:t>를 지정할 때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자동 </a:t>
            </a:r>
            <a:r>
              <a:rPr lang="ko-KR" altLang="en-US" dirty="0" err="1">
                <a:sym typeface="Wingdings" pitchFamily="2" charset="2"/>
              </a:rPr>
              <a:t>참조값으로</a:t>
            </a:r>
            <a:r>
              <a:rPr lang="ko-KR" altLang="en-US" dirty="0">
                <a:sym typeface="Wingdings" pitchFamily="2" charset="2"/>
              </a:rPr>
              <a:t> 활용되는 시트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사용자가 별도의 수정 및 조작 금지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 Master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체계의 변화가 있을 경우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BIM </a:t>
            </a:r>
            <a:r>
              <a:rPr lang="ko-KR" altLang="en-US" dirty="0">
                <a:sym typeface="Wingdings" pitchFamily="2" charset="2"/>
              </a:rPr>
              <a:t>그룹을 통해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[WM-AR]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시트의 데이터 교체 후 재 배포 예정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429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[WM-AR]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762B8-5E51-5018-EF75-AD5E2B66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0817" r="37376" b="2587"/>
          <a:stretch/>
        </p:blipFill>
        <p:spPr>
          <a:xfrm>
            <a:off x="3327637" y="1842632"/>
            <a:ext cx="6031518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96722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itchFamily="2" charset="2"/>
              </a:rPr>
              <a:t>모델링 파일의 단위 설정에 따라 출력되는 물량 수치가 변하므로 우측 스크린샷과 같이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프로젝트의 단위</a:t>
            </a:r>
            <a:r>
              <a:rPr lang="ko-KR" altLang="en-US" dirty="0">
                <a:sym typeface="Wingdings" pitchFamily="2" charset="2"/>
              </a:rPr>
              <a:t>를 꼭 확인해야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(Manage  </a:t>
            </a:r>
            <a:r>
              <a:rPr lang="ko-KR" altLang="en-US" dirty="0">
                <a:sym typeface="Wingdings" pitchFamily="2" charset="2"/>
              </a:rPr>
              <a:t>탭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Settings</a:t>
            </a:r>
            <a:r>
              <a:rPr lang="ko-KR" altLang="en-US" dirty="0">
                <a:sym typeface="Wingdings" pitchFamily="2" charset="2"/>
              </a:rPr>
              <a:t> 패널 </a:t>
            </a:r>
            <a:r>
              <a:rPr lang="en-US" altLang="ko-KR" dirty="0">
                <a:sym typeface="Wingdings" pitchFamily="2" charset="2"/>
              </a:rPr>
              <a:t>&gt; Project Units </a:t>
            </a:r>
            <a:r>
              <a:rPr lang="ko-KR" altLang="en-US" dirty="0">
                <a:sym typeface="Wingdings" pitchFamily="2" charset="2"/>
              </a:rPr>
              <a:t>버튼 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</a:t>
            </a:r>
            <a:r>
              <a:rPr lang="ko-KR" altLang="en-US" dirty="0">
                <a:sym typeface="Wingdings" pitchFamily="2" charset="2"/>
              </a:rPr>
              <a:t>주로 </a:t>
            </a:r>
            <a:r>
              <a:rPr lang="en-US" altLang="ko-KR" dirty="0">
                <a:sym typeface="Wingdings" pitchFamily="2" charset="2"/>
              </a:rPr>
              <a:t>Length </a:t>
            </a:r>
            <a:r>
              <a:rPr lang="ko-KR" altLang="en-US" dirty="0">
                <a:sym typeface="Wingdings" pitchFamily="2" charset="2"/>
              </a:rPr>
              <a:t>항목 확인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Units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설정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A5C608-7786-7987-5A8D-22B0941BCAA1}"/>
              </a:ext>
            </a:extLst>
          </p:cNvPr>
          <p:cNvGrpSpPr/>
          <p:nvPr/>
        </p:nvGrpSpPr>
        <p:grpSpPr>
          <a:xfrm>
            <a:off x="4385762" y="1842631"/>
            <a:ext cx="5056861" cy="3682181"/>
            <a:chOff x="4385762" y="1587909"/>
            <a:chExt cx="5056861" cy="3682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8800A8-F0CD-1D7B-07A0-2996B092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762" y="1587909"/>
              <a:ext cx="5056861" cy="368218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5129F-C639-AE13-0568-5BCD3E97D2C0}"/>
                </a:ext>
              </a:extLst>
            </p:cNvPr>
            <p:cNvSpPr/>
            <p:nvPr/>
          </p:nvSpPr>
          <p:spPr>
            <a:xfrm>
              <a:off x="9152965" y="1587909"/>
              <a:ext cx="289658" cy="115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24448F-D69C-30B3-C0A3-8B59AEA62956}"/>
                </a:ext>
              </a:extLst>
            </p:cNvPr>
            <p:cNvSpPr/>
            <p:nvPr/>
          </p:nvSpPr>
          <p:spPr>
            <a:xfrm>
              <a:off x="7144870" y="2000286"/>
              <a:ext cx="708211" cy="1422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61D1CF-9CFD-31CB-9F13-363CA50B3C4A}"/>
                </a:ext>
              </a:extLst>
            </p:cNvPr>
            <p:cNvSpPr/>
            <p:nvPr/>
          </p:nvSpPr>
          <p:spPr>
            <a:xfrm>
              <a:off x="7225553" y="2663023"/>
              <a:ext cx="2026023" cy="16848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18F81A9-D382-D879-72A8-5CF8E1517C96}"/>
              </a:ext>
            </a:extLst>
          </p:cNvPr>
          <p:cNvCxnSpPr/>
          <p:nvPr/>
        </p:nvCxnSpPr>
        <p:spPr>
          <a:xfrm>
            <a:off x="7279372" y="3756212"/>
            <a:ext cx="1828800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19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FL+0.00 </a:t>
            </a:r>
            <a:r>
              <a:rPr lang="ko-KR" altLang="en-US" dirty="0">
                <a:sym typeface="Wingdings" pitchFamily="2" charset="2"/>
              </a:rPr>
              <a:t>을 </a:t>
            </a:r>
            <a:r>
              <a:rPr lang="en-US" altLang="ko-KR" dirty="0">
                <a:sym typeface="Wingdings" pitchFamily="2" charset="2"/>
              </a:rPr>
              <a:t>Project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Base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Point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높이와 일치 시켜야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Ground Level </a:t>
            </a:r>
            <a:r>
              <a:rPr lang="ko-KR" altLang="en-US" dirty="0">
                <a:sym typeface="Wingdings" pitchFamily="2" charset="2"/>
              </a:rPr>
              <a:t>객체의 이름에는 </a:t>
            </a:r>
            <a:r>
              <a:rPr lang="en-US" altLang="ko-KR" dirty="0">
                <a:sym typeface="Wingdings" pitchFamily="2" charset="2"/>
              </a:rPr>
              <a:t>“G.L” </a:t>
            </a:r>
            <a:r>
              <a:rPr lang="ko-KR" altLang="en-US" dirty="0">
                <a:sym typeface="Wingdings" pitchFamily="2" charset="2"/>
              </a:rPr>
              <a:t>이 반드시 포함되도록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Visibility/Graphic Overrides </a:t>
            </a:r>
            <a:r>
              <a:rPr lang="ko-KR" altLang="en-US" dirty="0">
                <a:sym typeface="Wingdings" pitchFamily="2" charset="2"/>
              </a:rPr>
              <a:t>메뉴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Site</a:t>
            </a:r>
            <a:r>
              <a:rPr lang="ko-KR" altLang="en-US" dirty="0">
                <a:sym typeface="Wingdings" pitchFamily="2" charset="2"/>
              </a:rPr>
              <a:t> 카테고리 체크박스 선택</a:t>
            </a:r>
            <a:r>
              <a:rPr lang="en-US" altLang="ko-KR" dirty="0">
                <a:sym typeface="Wingdings" pitchFamily="2" charset="2"/>
              </a:rPr>
              <a:t>&gt; 3d View </a:t>
            </a:r>
            <a:r>
              <a:rPr lang="ko-KR" altLang="en-US" dirty="0">
                <a:sym typeface="Wingdings" pitchFamily="2" charset="2"/>
              </a:rPr>
              <a:t>혹은 </a:t>
            </a:r>
            <a:r>
              <a:rPr lang="ko-KR" altLang="en-US" dirty="0" err="1">
                <a:sym typeface="Wingdings" pitchFamily="2" charset="2"/>
              </a:rPr>
              <a:t>평입단면</a:t>
            </a:r>
            <a:r>
              <a:rPr lang="ko-KR" altLang="en-US" dirty="0">
                <a:sym typeface="Wingdings" pitchFamily="2" charset="2"/>
              </a:rPr>
              <a:t> 뷰에서 </a:t>
            </a:r>
            <a:r>
              <a:rPr lang="en-US" altLang="ko-KR" dirty="0">
                <a:sym typeface="Wingdings" pitchFamily="2" charset="2"/>
              </a:rPr>
              <a:t>Project Base Point </a:t>
            </a:r>
            <a:r>
              <a:rPr lang="ko-KR" altLang="en-US" dirty="0">
                <a:sym typeface="Wingdings" pitchFamily="2" charset="2"/>
              </a:rPr>
              <a:t>객체 선택 후 </a:t>
            </a:r>
            <a:r>
              <a:rPr lang="en-US" altLang="ko-KR" dirty="0">
                <a:sym typeface="Wingdings" pitchFamily="2" charset="2"/>
              </a:rPr>
              <a:t>Properties</a:t>
            </a:r>
            <a:r>
              <a:rPr lang="ko-KR" altLang="en-US" dirty="0">
                <a:sym typeface="Wingdings" pitchFamily="2" charset="2"/>
              </a:rPr>
              <a:t>창의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속성에 </a:t>
            </a:r>
            <a:r>
              <a:rPr lang="en-US" altLang="ko-KR" dirty="0">
                <a:sym typeface="Wingdings" pitchFamily="2" charset="2"/>
              </a:rPr>
              <a:t>FL.+0.00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en-US" altLang="ko-KR" dirty="0">
                <a:sym typeface="Wingdings" pitchFamily="2" charset="2"/>
              </a:rPr>
              <a:t>GL </a:t>
            </a:r>
            <a:r>
              <a:rPr lang="ko-KR" altLang="en-US" dirty="0">
                <a:sym typeface="Wingdings" pitchFamily="2" charset="2"/>
              </a:rPr>
              <a:t>높이 입력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Survey Point</a:t>
            </a:r>
            <a:r>
              <a:rPr lang="ko-KR" altLang="en-US" dirty="0">
                <a:sym typeface="Wingdings" pitchFamily="2" charset="2"/>
              </a:rPr>
              <a:t>를 프로젝트 측량 원점의 좌표로 보고 </a:t>
            </a:r>
            <a:r>
              <a:rPr lang="en-US" altLang="ko-KR" dirty="0">
                <a:sym typeface="Wingdings" pitchFamily="2" charset="2"/>
              </a:rPr>
              <a:t>Project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Base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Point</a:t>
            </a:r>
            <a:r>
              <a:rPr lang="ko-KR" altLang="en-US" dirty="0">
                <a:sym typeface="Wingdings" pitchFamily="2" charset="2"/>
              </a:rPr>
              <a:t> 객체의 </a:t>
            </a:r>
            <a:r>
              <a:rPr lang="en-US" altLang="ko-KR" dirty="0">
                <a:sym typeface="Wingdings" pitchFamily="2" charset="2"/>
              </a:rPr>
              <a:t>N/S, E/W,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값을 입력하면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168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Survey Point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높이 설정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C3D17-3136-370D-521D-F6B047FAE689}"/>
              </a:ext>
            </a:extLst>
          </p:cNvPr>
          <p:cNvGrpSpPr/>
          <p:nvPr/>
        </p:nvGrpSpPr>
        <p:grpSpPr>
          <a:xfrm>
            <a:off x="4223303" y="2003345"/>
            <a:ext cx="5549152" cy="3311880"/>
            <a:chOff x="4223303" y="2003345"/>
            <a:chExt cx="5549152" cy="33118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E600E-D09C-2E66-BC0B-31F883179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406"/>
            <a:stretch/>
          </p:blipFill>
          <p:spPr>
            <a:xfrm>
              <a:off x="4223303" y="2003345"/>
              <a:ext cx="5549152" cy="33118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65A0CA-52D5-3680-5DB5-2469B54FC0A4}"/>
                </a:ext>
              </a:extLst>
            </p:cNvPr>
            <p:cNvSpPr/>
            <p:nvPr/>
          </p:nvSpPr>
          <p:spPr>
            <a:xfrm>
              <a:off x="4231312" y="3096832"/>
              <a:ext cx="1841828" cy="126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845FF4-BDF6-8FD5-2D95-766A136EA126}"/>
                </a:ext>
              </a:extLst>
            </p:cNvPr>
            <p:cNvSpPr/>
            <p:nvPr/>
          </p:nvSpPr>
          <p:spPr>
            <a:xfrm>
              <a:off x="5156051" y="4809141"/>
              <a:ext cx="1253714" cy="3634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B8C552-9F11-A6A7-E120-B7F217335795}"/>
              </a:ext>
            </a:extLst>
          </p:cNvPr>
          <p:cNvGrpSpPr/>
          <p:nvPr/>
        </p:nvGrpSpPr>
        <p:grpSpPr>
          <a:xfrm>
            <a:off x="5692591" y="1090556"/>
            <a:ext cx="4003785" cy="3068238"/>
            <a:chOff x="1688806" y="3153269"/>
            <a:chExt cx="4003785" cy="3068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73C9CE-4A01-62F2-2565-D382D5C2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806" y="3153269"/>
              <a:ext cx="4003785" cy="30682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98DAEB-9FA7-9037-C399-6A7E5673CA80}"/>
                </a:ext>
              </a:extLst>
            </p:cNvPr>
            <p:cNvSpPr/>
            <p:nvPr/>
          </p:nvSpPr>
          <p:spPr>
            <a:xfrm>
              <a:off x="1913968" y="48172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AA55B6-20D4-45C6-DF99-A891F7717C41}"/>
                </a:ext>
              </a:extLst>
            </p:cNvPr>
            <p:cNvSpPr/>
            <p:nvPr/>
          </p:nvSpPr>
          <p:spPr>
            <a:xfrm>
              <a:off x="1913968" y="50458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E82C0E6-3FD1-BBD1-59D4-F08B2983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44784"/>
            <a:ext cx="4383741" cy="1621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85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물량이 산출되어야 하는 부재 작성 시에는 반드시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리스트에 존재하는 이름</a:t>
            </a:r>
            <a:r>
              <a:rPr lang="ko-KR" altLang="en-US" dirty="0">
                <a:sym typeface="Wingdings" pitchFamily="2" charset="2"/>
              </a:rPr>
              <a:t>으로 패밀리 타입을 지정한 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 작성</a:t>
            </a:r>
            <a:r>
              <a:rPr lang="ko-KR" altLang="en-US" dirty="0">
                <a:sym typeface="Wingdings" pitchFamily="2" charset="2"/>
              </a:rPr>
              <a:t>하여야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우측 그림에서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청색 점선</a:t>
            </a:r>
            <a:r>
              <a:rPr lang="ko-KR" altLang="en-US" dirty="0">
                <a:sym typeface="Wingdings" pitchFamily="2" charset="2"/>
              </a:rPr>
              <a:t> 항목들은 패밀리 리스트에 존재하는 이름이므로 물량 산출 대상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적색 점선</a:t>
            </a:r>
            <a:r>
              <a:rPr lang="ko-KR" altLang="en-US" dirty="0">
                <a:sym typeface="Wingdings" pitchFamily="2" charset="2"/>
              </a:rPr>
              <a:t> 항목들은 패밀리 리스트에 존재하지 않는 이름이므로 물량 산출 대상에 포함되지 않음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</a:t>
            </a:r>
            <a:r>
              <a:rPr lang="ko-KR" altLang="en-US" dirty="0">
                <a:sym typeface="Wingdings" pitchFamily="2" charset="2"/>
              </a:rPr>
              <a:t>모델링 작성의 주체가 협력업체일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패밀리 리스트 파일의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적용 규칙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시트와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[Family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구성도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시트의 내용을 바탕으로 모델링 작성하도록 지시하여야 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접수 시에 이를 지키지 못한 항목이 있는 경우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작업 지시를 통해 수정할 수 있도록 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762D30-A0E8-A34F-0008-071A840470FF}"/>
              </a:ext>
            </a:extLst>
          </p:cNvPr>
          <p:cNvGrpSpPr/>
          <p:nvPr/>
        </p:nvGrpSpPr>
        <p:grpSpPr>
          <a:xfrm>
            <a:off x="4527177" y="1559670"/>
            <a:ext cx="5280212" cy="4410824"/>
            <a:chOff x="4527177" y="1559670"/>
            <a:chExt cx="5280212" cy="44108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4F895-C9BC-D60E-B882-E223A419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97" t="15493" b="3086"/>
            <a:stretch/>
          </p:blipFill>
          <p:spPr>
            <a:xfrm>
              <a:off x="4527177" y="1559670"/>
              <a:ext cx="5280212" cy="441082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120EC5-F47C-A178-FB49-549AAF4F053B}"/>
                </a:ext>
              </a:extLst>
            </p:cNvPr>
            <p:cNvSpPr/>
            <p:nvPr/>
          </p:nvSpPr>
          <p:spPr>
            <a:xfrm>
              <a:off x="8260080" y="1800662"/>
              <a:ext cx="944880" cy="111398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886C8-ECE5-48C6-67D3-24A9EB9EFF23}"/>
                </a:ext>
              </a:extLst>
            </p:cNvPr>
            <p:cNvSpPr/>
            <p:nvPr/>
          </p:nvSpPr>
          <p:spPr>
            <a:xfrm>
              <a:off x="8260080" y="300081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2C0152-B658-25B6-57A1-3B6BB09A920A}"/>
                </a:ext>
              </a:extLst>
            </p:cNvPr>
            <p:cNvSpPr/>
            <p:nvPr/>
          </p:nvSpPr>
          <p:spPr>
            <a:xfrm>
              <a:off x="8260080" y="3196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E0D4E-6598-01B0-F5E9-6A9719CFC78B}"/>
                </a:ext>
              </a:extLst>
            </p:cNvPr>
            <p:cNvSpPr/>
            <p:nvPr/>
          </p:nvSpPr>
          <p:spPr>
            <a:xfrm>
              <a:off x="8260080" y="3384200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34D88A7-B549-0EA7-09B9-3676861D9420}"/>
                </a:ext>
              </a:extLst>
            </p:cNvPr>
            <p:cNvSpPr/>
            <p:nvPr/>
          </p:nvSpPr>
          <p:spPr>
            <a:xfrm>
              <a:off x="8260080" y="357232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0C8FE57-75CE-8E25-0037-974CC7C8A641}"/>
                </a:ext>
              </a:extLst>
            </p:cNvPr>
            <p:cNvSpPr/>
            <p:nvPr/>
          </p:nvSpPr>
          <p:spPr>
            <a:xfrm>
              <a:off x="8260080" y="3758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57475-32C0-ECFC-8416-AD681DA6C252}"/>
                </a:ext>
              </a:extLst>
            </p:cNvPr>
            <p:cNvSpPr/>
            <p:nvPr/>
          </p:nvSpPr>
          <p:spPr>
            <a:xfrm>
              <a:off x="8260079" y="4602956"/>
              <a:ext cx="1547309" cy="3595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D72397-C0E1-D2D5-DBBC-C72FF7A07137}"/>
                </a:ext>
              </a:extLst>
            </p:cNvPr>
            <p:cNvSpPr/>
            <p:nvPr/>
          </p:nvSpPr>
          <p:spPr>
            <a:xfrm>
              <a:off x="8260079" y="4477188"/>
              <a:ext cx="1547309" cy="935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C0F3C3-7978-41CB-8A23-8014A17C31B2}"/>
                </a:ext>
              </a:extLst>
            </p:cNvPr>
            <p:cNvSpPr/>
            <p:nvPr/>
          </p:nvSpPr>
          <p:spPr>
            <a:xfrm>
              <a:off x="8260079" y="4994752"/>
              <a:ext cx="1547309" cy="163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55E59-2968-F801-0E41-E5EA84202F1E}"/>
                </a:ext>
              </a:extLst>
            </p:cNvPr>
            <p:cNvSpPr/>
            <p:nvPr/>
          </p:nvSpPr>
          <p:spPr>
            <a:xfrm>
              <a:off x="8260079" y="5234452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7C74C3-2C05-13FE-6E48-28C180601AD2}"/>
                </a:ext>
              </a:extLst>
            </p:cNvPr>
            <p:cNvSpPr/>
            <p:nvPr/>
          </p:nvSpPr>
          <p:spPr>
            <a:xfrm>
              <a:off x="8260079" y="5535530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F3143D7D-36FE-59B5-4DDD-E69DE9087F8C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332995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지면하부 혹은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지면에 접하는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RC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</a:t>
            </a:r>
            <a:r>
              <a:rPr lang="ko-KR" altLang="en-US" dirty="0">
                <a:sym typeface="Wingdings" pitchFamily="2" charset="2"/>
              </a:rPr>
              <a:t>는 패밀리 타입 명에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sym typeface="Wingdings" pitchFamily="2" charset="2"/>
              </a:rPr>
              <a:t>SOG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를 포함해야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(Foundation, Tie Girder, Pit, Trench </a:t>
            </a:r>
            <a:r>
              <a:rPr lang="ko-KR" altLang="en-US" dirty="0">
                <a:sym typeface="Wingdings" pitchFamily="2" charset="2"/>
              </a:rPr>
              <a:t>등 명확하게 지중 구조물을 의미하는 명칭이 포함된 경우 제외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9F4763-A8C2-318C-CB2F-EAE22B92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63"/>
          <a:stretch/>
        </p:blipFill>
        <p:spPr>
          <a:xfrm>
            <a:off x="4095160" y="1914235"/>
            <a:ext cx="5531398" cy="3553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01C2F-EA97-40A7-CFBB-87195C4D4C8D}"/>
              </a:ext>
            </a:extLst>
          </p:cNvPr>
          <p:cNvSpPr/>
          <p:nvPr/>
        </p:nvSpPr>
        <p:spPr>
          <a:xfrm>
            <a:off x="5257800" y="4050506"/>
            <a:ext cx="283370" cy="1952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2272CA5F-A560-FA1E-EEA1-7EA2423E9AFD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2753920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sym typeface="Wingdings" pitchFamily="2" charset="2"/>
              </a:rPr>
              <a:t>지중 구조물 중 </a:t>
            </a:r>
            <a:r>
              <a:rPr lang="en-US" altLang="ko-KR" dirty="0">
                <a:sym typeface="Wingdings" pitchFamily="2" charset="2"/>
              </a:rPr>
              <a:t>Pit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ko-KR" altLang="en-US" dirty="0" err="1">
                <a:sym typeface="Wingdings" pitchFamily="2" charset="2"/>
              </a:rPr>
              <a:t>트렌치와</a:t>
            </a:r>
            <a:r>
              <a:rPr lang="ko-KR" altLang="en-US" dirty="0">
                <a:sym typeface="Wingdings" pitchFamily="2" charset="2"/>
              </a:rPr>
              <a:t> 같이 내부에 빈 공간을 포함하는 부위의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바닥을 이루는 객체의 패밀리 타입 이름에 반드시 </a:t>
            </a:r>
            <a:r>
              <a:rPr lang="en-US" altLang="ko-KR" dirty="0">
                <a:sym typeface="Wingdings" pitchFamily="2" charset="2"/>
              </a:rPr>
              <a:t>‘Pit Slab’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‘Trench Slab’ </a:t>
            </a:r>
            <a:r>
              <a:rPr lang="ko-KR" altLang="en-US" dirty="0">
                <a:sym typeface="Wingdings" pitchFamily="2" charset="2"/>
              </a:rPr>
              <a:t>가 포함되어야 공동을 포함한 되메우기 관련 수량 산출을 하게 됨</a:t>
            </a:r>
            <a:r>
              <a:rPr lang="en-US" altLang="ko-KR" dirty="0">
                <a:sym typeface="Wingdings" pitchFamily="2" charset="2"/>
              </a:rPr>
              <a:t>. 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B0ED-7317-EC83-B90F-ECD32D59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6667" r="4174" b="3086"/>
          <a:stretch/>
        </p:blipFill>
        <p:spPr>
          <a:xfrm>
            <a:off x="4281699" y="1623168"/>
            <a:ext cx="5305569" cy="39349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97F5C-4C65-F594-BCAA-482439ACABFD}"/>
              </a:ext>
            </a:extLst>
          </p:cNvPr>
          <p:cNvGrpSpPr/>
          <p:nvPr/>
        </p:nvGrpSpPr>
        <p:grpSpPr>
          <a:xfrm>
            <a:off x="459540" y="2994211"/>
            <a:ext cx="1343867" cy="1365774"/>
            <a:chOff x="530653" y="3290046"/>
            <a:chExt cx="2600902" cy="14253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CFAFEC-7717-B220-CC99-F97A42946C89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C7D3AD-2658-30E7-AA30-9C95503796F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D522DB-8099-54C6-42CD-1751F7A049B4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0EAA4CA-3653-49A3-3E16-345ED7E9CFEF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0782CC-2558-98B4-241C-399B275F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6B92FF-A324-46D5-24FF-874818C39438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7DF8806-50EF-BAF0-5286-C8DE99C1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29D3DE-7087-EDAC-8142-7467FE2C3A28}"/>
              </a:ext>
            </a:extLst>
          </p:cNvPr>
          <p:cNvGrpSpPr/>
          <p:nvPr/>
        </p:nvGrpSpPr>
        <p:grpSpPr>
          <a:xfrm>
            <a:off x="2491216" y="2994211"/>
            <a:ext cx="1343867" cy="1365774"/>
            <a:chOff x="530653" y="3290046"/>
            <a:chExt cx="2600902" cy="1425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8E02F67-E0B5-1D91-CD38-5271CA0D29E5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87A99-C333-1E91-ED67-87808445E55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172743-E53B-6F44-7B0B-61B369F9ED46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AFB2DEF-E986-F433-5038-A38EF9B24A0D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F96386B-0555-C279-D34B-311879D1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277914-1DD7-499B-D151-29839FC8C2A2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BAE0D87-D1B1-5A38-732D-968D79423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B0AC42D1-864E-78EF-F08F-94EFDC511B3F}"/>
              </a:ext>
            </a:extLst>
          </p:cNvPr>
          <p:cNvSpPr/>
          <p:nvPr/>
        </p:nvSpPr>
        <p:spPr>
          <a:xfrm>
            <a:off x="462287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D8D65F3-C933-DCFA-F43B-529255881638}"/>
              </a:ext>
            </a:extLst>
          </p:cNvPr>
          <p:cNvSpPr/>
          <p:nvPr/>
        </p:nvSpPr>
        <p:spPr>
          <a:xfrm>
            <a:off x="2494611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15B0AC-5A65-B3F9-AE26-8B36CC335E01}"/>
              </a:ext>
            </a:extLst>
          </p:cNvPr>
          <p:cNvSpPr/>
          <p:nvPr/>
        </p:nvSpPr>
        <p:spPr>
          <a:xfrm>
            <a:off x="2998648" y="2988384"/>
            <a:ext cx="313290" cy="977444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6E2CD6-D1EB-BA77-0B77-27DB251C2C67}"/>
              </a:ext>
            </a:extLst>
          </p:cNvPr>
          <p:cNvSpPr txBox="1"/>
          <p:nvPr/>
        </p:nvSpPr>
        <p:spPr>
          <a:xfrm>
            <a:off x="952500" y="43599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AD386-5C60-8276-DE27-53E3DD97BFB2}"/>
              </a:ext>
            </a:extLst>
          </p:cNvPr>
          <p:cNvSpPr txBox="1"/>
          <p:nvPr/>
        </p:nvSpPr>
        <p:spPr>
          <a:xfrm>
            <a:off x="3002533" y="43599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9" name="모서리가 둥근 직사각형 55">
            <a:extLst>
              <a:ext uri="{FF2B5EF4-FFF2-40B4-BE49-F238E27FC236}">
                <a16:creationId xmlns:a16="http://schemas.microsoft.com/office/drawing/2014/main" id="{3399755C-BDEB-DEE5-3A08-42FFF39DD0A5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10231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178257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</a:t>
            </a:r>
            <a:r>
              <a:rPr lang="ko-KR" altLang="en-US" dirty="0">
                <a:sym typeface="Wingdings" pitchFamily="2" charset="2"/>
              </a:rPr>
              <a:t> 상단의 리본 탭 중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“Manage”</a:t>
            </a:r>
            <a:r>
              <a:rPr lang="ko-KR" altLang="en-US" dirty="0">
                <a:sym typeface="Wingdings" pitchFamily="2" charset="2"/>
              </a:rPr>
              <a:t>를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누른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가장 우측의 </a:t>
            </a:r>
            <a:r>
              <a:rPr lang="en-US" altLang="ko-KR" dirty="0">
                <a:sym typeface="Wingdings" pitchFamily="2" charset="2"/>
              </a:rPr>
              <a:t>“Visual Programming” </a:t>
            </a:r>
            <a:r>
              <a:rPr lang="ko-KR" altLang="en-US" dirty="0">
                <a:sym typeface="Wingdings" pitchFamily="2" charset="2"/>
              </a:rPr>
              <a:t>섹션을 보면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“Dynamo Player”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라는 버튼이 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이 버튼을 누르면 우측 그림과 같이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플레이어 창이 뜨게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플레이어에는 기존에 작성해 둔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스크립트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실행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‘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만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’</a:t>
            </a:r>
            <a:r>
              <a:rPr lang="ko-KR" altLang="en-US" dirty="0">
                <a:sym typeface="Wingdings" pitchFamily="2" charset="2"/>
              </a:rPr>
              <a:t> 할 수 있는 도구이다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청색 점선으로 표시된 항목들이 기존에 작성해둔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스크립트 파일들이며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앞으로는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스크립트</a:t>
            </a:r>
            <a:r>
              <a:rPr lang="ko-KR" altLang="en-US" dirty="0">
                <a:sym typeface="Wingdings" pitchFamily="2" charset="2"/>
              </a:rPr>
              <a:t> 라고 지칭한다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9A5178C-D091-8F5C-977B-8A07058FA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8" b="60725"/>
          <a:stretch/>
        </p:blipFill>
        <p:spPr>
          <a:xfrm>
            <a:off x="4953000" y="1173822"/>
            <a:ext cx="3727100" cy="1237059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4586EC3-38CD-869C-9CA5-4E265532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99" y="1881787"/>
            <a:ext cx="3332914" cy="4000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D0D2A0-0CCA-C73F-B77B-676B6DE806A4}"/>
              </a:ext>
            </a:extLst>
          </p:cNvPr>
          <p:cNvSpPr/>
          <p:nvPr/>
        </p:nvSpPr>
        <p:spPr>
          <a:xfrm>
            <a:off x="8339137" y="1316013"/>
            <a:ext cx="216694" cy="2436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EA2C90-0144-7396-7CC8-84B864517673}"/>
              </a:ext>
            </a:extLst>
          </p:cNvPr>
          <p:cNvSpPr/>
          <p:nvPr/>
        </p:nvSpPr>
        <p:spPr>
          <a:xfrm>
            <a:off x="5243513" y="1243012"/>
            <a:ext cx="195738" cy="952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97E75E-24F2-5727-6427-CD780C07FC23}"/>
              </a:ext>
            </a:extLst>
          </p:cNvPr>
          <p:cNvSpPr/>
          <p:nvPr/>
        </p:nvSpPr>
        <p:spPr>
          <a:xfrm>
            <a:off x="6235700" y="3250405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65C3F0-4D1C-6424-BF60-832FB081D732}"/>
              </a:ext>
            </a:extLst>
          </p:cNvPr>
          <p:cNvSpPr/>
          <p:nvPr/>
        </p:nvSpPr>
        <p:spPr>
          <a:xfrm>
            <a:off x="6235700" y="2686048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38964F-77BF-704F-1551-C93B37B25BC5}"/>
              </a:ext>
            </a:extLst>
          </p:cNvPr>
          <p:cNvSpPr/>
          <p:nvPr/>
        </p:nvSpPr>
        <p:spPr>
          <a:xfrm>
            <a:off x="6235700" y="3814762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4C630F-DF83-DD96-4C0E-6E83CB7424DB}"/>
              </a:ext>
            </a:extLst>
          </p:cNvPr>
          <p:cNvSpPr/>
          <p:nvPr/>
        </p:nvSpPr>
        <p:spPr>
          <a:xfrm>
            <a:off x="6235700" y="4379119"/>
            <a:ext cx="3272586" cy="564357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55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에서 스크립트를 실행할 때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부재의 속성창이 열려 있거나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치수 작성 모드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혹은 시스템 패밀리 작성 모드에 진입한 상태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상기에 해당하는 상태가 아닌 지 확인해야 한다</a:t>
            </a:r>
            <a:r>
              <a:rPr lang="en-US" altLang="ko-KR" dirty="0">
                <a:sym typeface="Wingdings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속성창이 열린 등의 상황</a:t>
            </a:r>
            <a:r>
              <a:rPr lang="ko-KR" altLang="en-US" dirty="0">
                <a:sym typeface="Wingdings" pitchFamily="2" charset="2"/>
              </a:rPr>
              <a:t>에서는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내부의 프로세스가 수정이 안되도록 잠겨버리기 때문에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Run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버튼을 눌러도 대기상태</a:t>
            </a:r>
            <a:r>
              <a:rPr lang="ko-KR" altLang="en-US" dirty="0">
                <a:sym typeface="Wingdings" pitchFamily="2" charset="2"/>
              </a:rPr>
              <a:t>에 빠지게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부재를 작성하거나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속성창을 열고 필요한 정보를 확인하고 난 이후에는 꼭 </a:t>
            </a:r>
            <a:r>
              <a:rPr lang="en-US" altLang="ko-KR" dirty="0">
                <a:sym typeface="Wingdings" pitchFamily="2" charset="2"/>
              </a:rPr>
              <a:t>ESC </a:t>
            </a:r>
            <a:r>
              <a:rPr lang="ko-KR" altLang="en-US" dirty="0">
                <a:sym typeface="Wingdings" pitchFamily="2" charset="2"/>
              </a:rPr>
              <a:t>버튼을 눌러서 </a:t>
            </a:r>
            <a:r>
              <a:rPr lang="ko-KR" altLang="en-US" dirty="0" err="1">
                <a:sym typeface="Wingdings" pitchFamily="2" charset="2"/>
              </a:rPr>
              <a:t>속성창</a:t>
            </a:r>
            <a:r>
              <a:rPr lang="ko-KR" altLang="en-US" dirty="0">
                <a:sym typeface="Wingdings" pitchFamily="2" charset="2"/>
              </a:rPr>
              <a:t> 진입 모드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혹은 부재 작성 모드에서 빠져나오는 것을 습관화 하면 편하다</a:t>
            </a:r>
            <a:r>
              <a:rPr lang="en-US" altLang="ko-KR" dirty="0">
                <a:sym typeface="Wingdings" pitchFamily="2" charset="2"/>
              </a:rPr>
              <a:t>.)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Common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38AA76-D6F2-68BE-B442-D0420934E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78" y="1600011"/>
            <a:ext cx="5183796" cy="31286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D0D2A0-0CCA-C73F-B77B-676B6DE806A4}"/>
              </a:ext>
            </a:extLst>
          </p:cNvPr>
          <p:cNvSpPr/>
          <p:nvPr/>
        </p:nvSpPr>
        <p:spPr>
          <a:xfrm>
            <a:off x="8991600" y="4273550"/>
            <a:ext cx="299403" cy="2117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F3E8D-7F98-7316-7A7F-1F0D29E40701}"/>
              </a:ext>
            </a:extLst>
          </p:cNvPr>
          <p:cNvSpPr txBox="1"/>
          <p:nvPr/>
        </p:nvSpPr>
        <p:spPr>
          <a:xfrm>
            <a:off x="6178899" y="4728693"/>
            <a:ext cx="35747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FF"/>
                </a:solidFill>
              </a:rPr>
              <a:t>다이나모</a:t>
            </a:r>
            <a:r>
              <a:rPr lang="ko-KR" altLang="en-US" sz="1200" dirty="0">
                <a:solidFill>
                  <a:srgbClr val="FF00FF"/>
                </a:solidFill>
              </a:rPr>
              <a:t> 플레이어의 </a:t>
            </a:r>
            <a:r>
              <a:rPr lang="en-US" altLang="ko-KR" sz="1200" dirty="0">
                <a:solidFill>
                  <a:srgbClr val="FF00FF"/>
                </a:solidFill>
              </a:rPr>
              <a:t>Run </a:t>
            </a:r>
            <a:r>
              <a:rPr lang="ko-KR" altLang="en-US" sz="1200" dirty="0">
                <a:solidFill>
                  <a:srgbClr val="FF00FF"/>
                </a:solidFill>
              </a:rPr>
              <a:t>버튼을 눌러도 좌측의 속성창이 닫히기 전까지는 실행되지 않고 대기하게 된다</a:t>
            </a:r>
            <a:r>
              <a:rPr lang="en-US" altLang="ko-KR" sz="1200" dirty="0">
                <a:solidFill>
                  <a:srgbClr val="FF00FF"/>
                </a:solidFill>
              </a:rPr>
              <a:t>.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80E16A61-8239-02A2-9748-45CEB785F76C}"/>
              </a:ext>
            </a:extLst>
          </p:cNvPr>
          <p:cNvSpPr/>
          <p:nvPr/>
        </p:nvSpPr>
        <p:spPr>
          <a:xfrm>
            <a:off x="4448175" y="1638300"/>
            <a:ext cx="3152775" cy="2524125"/>
          </a:xfrm>
          <a:custGeom>
            <a:avLst/>
            <a:gdLst>
              <a:gd name="connsiteX0" fmla="*/ 3152775 w 3152775"/>
              <a:gd name="connsiteY0" fmla="*/ 590550 h 2524125"/>
              <a:gd name="connsiteX1" fmla="*/ 3152775 w 3152775"/>
              <a:gd name="connsiteY1" fmla="*/ 0 h 2524125"/>
              <a:gd name="connsiteX2" fmla="*/ 0 w 3152775"/>
              <a:gd name="connsiteY2" fmla="*/ 0 h 2524125"/>
              <a:gd name="connsiteX3" fmla="*/ 0 w 3152775"/>
              <a:gd name="connsiteY3" fmla="*/ 2524125 h 2524125"/>
              <a:gd name="connsiteX4" fmla="*/ 2476500 w 3152775"/>
              <a:gd name="connsiteY4" fmla="*/ 2524125 h 25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2775" h="2524125">
                <a:moveTo>
                  <a:pt x="3152775" y="590550"/>
                </a:moveTo>
                <a:lnTo>
                  <a:pt x="3152775" y="0"/>
                </a:lnTo>
                <a:lnTo>
                  <a:pt x="0" y="0"/>
                </a:lnTo>
                <a:lnTo>
                  <a:pt x="0" y="2524125"/>
                </a:lnTo>
                <a:lnTo>
                  <a:pt x="2476500" y="2524125"/>
                </a:ln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438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>
                <a:sym typeface="Wingdings" pitchFamily="2" charset="2"/>
              </a:rPr>
              <a:t>WM_injection.dyn </a:t>
            </a:r>
            <a:r>
              <a:rPr lang="ko-KR" altLang="en-US" dirty="0">
                <a:sym typeface="Wingdings" pitchFamily="2" charset="2"/>
              </a:rPr>
              <a:t>스크립트를 실행시킨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우측 그림처럼 부재 별로 속성창에 진입해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물량산출을 위해 부재 별로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어떤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들이 배정되어 있는 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상에서 확인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 Schedule </a:t>
            </a:r>
            <a:r>
              <a:rPr lang="ko-KR" altLang="en-US" dirty="0">
                <a:sym typeface="Wingdings" pitchFamily="2" charset="2"/>
              </a:rPr>
              <a:t>기능으로도 확인이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부재의 위치와 역할을 직관적으로 보면서 </a:t>
            </a:r>
            <a:r>
              <a:rPr lang="en-US" altLang="ko-KR" dirty="0">
                <a:sym typeface="Wingdings" pitchFamily="2" charset="2"/>
              </a:rPr>
              <a:t>WBS</a:t>
            </a:r>
            <a:r>
              <a:rPr lang="ko-KR" altLang="en-US" dirty="0">
                <a:sym typeface="Wingdings" pitchFamily="2" charset="2"/>
              </a:rPr>
              <a:t>에 대한 내용을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오류 부분은 패밀리 리스트를 재 수정 가능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Excel to Revit,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WM Data Injection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85CF27-7F2A-090C-DE6A-ACEF76562DB2}"/>
              </a:ext>
            </a:extLst>
          </p:cNvPr>
          <p:cNvGrpSpPr/>
          <p:nvPr/>
        </p:nvGrpSpPr>
        <p:grpSpPr>
          <a:xfrm>
            <a:off x="4634753" y="3244254"/>
            <a:ext cx="4912657" cy="2905982"/>
            <a:chOff x="4634753" y="3107094"/>
            <a:chExt cx="4912657" cy="29059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A602EF-E682-171D-0F6D-B5EB26C4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4753" y="3262919"/>
              <a:ext cx="4912657" cy="27501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0BAB55-CD82-D2D3-DDC5-4A3E65D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4432" y="3107094"/>
              <a:ext cx="3852041" cy="190305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A70C61-FFD1-A092-DA12-E2731809208E}"/>
                </a:ext>
              </a:extLst>
            </p:cNvPr>
            <p:cNvSpPr/>
            <p:nvPr/>
          </p:nvSpPr>
          <p:spPr>
            <a:xfrm>
              <a:off x="5631100" y="3514665"/>
              <a:ext cx="3768922" cy="716424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370598-81F4-94C4-BA22-5F1B6CBE3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7" t="5807" r="2002" b="8829"/>
          <a:stretch/>
        </p:blipFill>
        <p:spPr>
          <a:xfrm>
            <a:off x="4441455" y="853341"/>
            <a:ext cx="2649626" cy="26029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07C37-A9CD-0F2D-D309-A708D5AC58FE}"/>
              </a:ext>
            </a:extLst>
          </p:cNvPr>
          <p:cNvSpPr/>
          <p:nvPr/>
        </p:nvSpPr>
        <p:spPr>
          <a:xfrm>
            <a:off x="5074920" y="1709070"/>
            <a:ext cx="1440180" cy="358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519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623168"/>
            <a:ext cx="3933968" cy="23805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1. Dynamo Player</a:t>
            </a:r>
            <a:r>
              <a:rPr lang="ko-KR" altLang="en-US" sz="1050" b="0" dirty="0">
                <a:sym typeface="Wingdings" pitchFamily="2" charset="2"/>
              </a:rPr>
              <a:t>로 </a:t>
            </a:r>
            <a:r>
              <a:rPr lang="en-US" altLang="ko-KR" sz="1050" b="0" dirty="0" err="1">
                <a:highlight>
                  <a:srgbClr val="FFFF00"/>
                </a:highlight>
                <a:sym typeface="Wingdings" pitchFamily="2" charset="2"/>
              </a:rPr>
              <a:t>hCalc.dyn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스크립트를 클릭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2. </a:t>
            </a:r>
            <a:r>
              <a:rPr lang="ko-KR" altLang="en-US" sz="1050" b="0" dirty="0">
                <a:sym typeface="Wingdings" pitchFamily="2" charset="2"/>
              </a:rPr>
              <a:t>참조할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패밀리 리스트의 경로</a:t>
            </a:r>
            <a:r>
              <a:rPr lang="ko-KR" altLang="en-US" sz="1050" b="0" dirty="0">
                <a:sym typeface="Wingdings" pitchFamily="2" charset="2"/>
              </a:rPr>
              <a:t>와</a:t>
            </a:r>
            <a:r>
              <a:rPr lang="en-US" altLang="ko-KR" sz="1050" b="0" dirty="0">
                <a:sym typeface="Wingdings" pitchFamily="2" charset="2"/>
              </a:rPr>
              <a:t>, 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Total BOQ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파일의 경로</a:t>
            </a:r>
            <a:r>
              <a:rPr lang="ko-KR" altLang="en-US" sz="1050" b="0" dirty="0">
                <a:sym typeface="Wingdings" pitchFamily="2" charset="2"/>
              </a:rPr>
              <a:t>를 각각 선택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②</a:t>
            </a:r>
            <a:r>
              <a:rPr lang="en-US" altLang="ko-KR" sz="1050" b="0" dirty="0">
                <a:sym typeface="Wingdings" pitchFamily="2" charset="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3.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산출대상 건물의 이름을 입력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 (</a:t>
            </a:r>
            <a:r>
              <a:rPr lang="ko-KR" altLang="en-US" sz="1050" b="0" dirty="0">
                <a:sym typeface="Wingdings" pitchFamily="2" charset="2"/>
              </a:rPr>
              <a:t>③ </a:t>
            </a:r>
            <a:r>
              <a:rPr lang="en-US" altLang="ko-KR" sz="1050" b="0" dirty="0">
                <a:sym typeface="Wingdings" pitchFamily="2" charset="2"/>
              </a:rPr>
              <a:t>- </a:t>
            </a:r>
            <a:r>
              <a:rPr lang="en-US" altLang="ko-KR" sz="1050" b="0" u="sng" dirty="0">
                <a:sym typeface="Wingdings" pitchFamily="2" charset="2"/>
              </a:rPr>
              <a:t>Total BOQ</a:t>
            </a:r>
            <a:r>
              <a:rPr lang="ko-KR" altLang="en-US" sz="1050" b="0" u="sng" dirty="0">
                <a:sym typeface="Wingdings" pitchFamily="2" charset="2"/>
              </a:rPr>
              <a:t>시트에 입력된 건물 명들 중 하나와 동일해야 함</a:t>
            </a:r>
            <a:r>
              <a:rPr lang="en-US" altLang="ko-KR" sz="1050" b="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4.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실행버튼</a:t>
            </a:r>
            <a:r>
              <a:rPr lang="ko-KR" altLang="en-US" sz="1050" b="0" dirty="0">
                <a:sym typeface="Wingdings" pitchFamily="2" charset="2"/>
              </a:rPr>
              <a:t>을 누르면 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④</a:t>
            </a:r>
            <a:r>
              <a:rPr lang="en-US" altLang="ko-KR" sz="1050" b="0" dirty="0">
                <a:sym typeface="Wingdings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아래 </a:t>
            </a:r>
            <a:r>
              <a:rPr lang="en-US" altLang="ko-KR" sz="1050" b="0" dirty="0">
                <a:sym typeface="Wingdings" pitchFamily="2" charset="2"/>
              </a:rPr>
              <a:t>A</a:t>
            </a:r>
            <a:r>
              <a:rPr lang="ko-KR" altLang="en-US" sz="1050" b="0" dirty="0">
                <a:sym typeface="Wingdings" pitchFamily="2" charset="2"/>
              </a:rPr>
              <a:t>와 </a:t>
            </a:r>
            <a:r>
              <a:rPr lang="en-US" altLang="ko-KR" sz="1050" b="0" dirty="0">
                <a:sym typeface="Wingdings" pitchFamily="2" charset="2"/>
              </a:rPr>
              <a:t>B </a:t>
            </a:r>
            <a:r>
              <a:rPr lang="ko-KR" altLang="en-US" sz="1050" b="0" dirty="0">
                <a:sym typeface="Wingdings" pitchFamily="2" charset="2"/>
              </a:rPr>
              <a:t>처럼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패밀리 리스트와 </a:t>
            </a:r>
            <a:r>
              <a:rPr lang="en-US" altLang="ko-KR" sz="1050" b="0" dirty="0">
                <a:sym typeface="Wingdings" pitchFamily="2" charset="2"/>
              </a:rPr>
              <a:t>Total BOQ </a:t>
            </a:r>
            <a:r>
              <a:rPr lang="ko-KR" altLang="en-US" sz="1050" b="0" dirty="0">
                <a:sym typeface="Wingdings" pitchFamily="2" charset="2"/>
              </a:rPr>
              <a:t>시트가 실행되며 각각 물량 산출 값이 입력됨</a:t>
            </a:r>
            <a:r>
              <a:rPr lang="en-US" altLang="ko-KR" sz="1050" b="0" dirty="0">
                <a:sym typeface="Wingdings" pitchFamily="2" charset="2"/>
              </a:rPr>
              <a:t>.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BB14C-F02F-1309-993A-F020648589ED}"/>
              </a:ext>
            </a:extLst>
          </p:cNvPr>
          <p:cNvGrpSpPr/>
          <p:nvPr/>
        </p:nvGrpSpPr>
        <p:grpSpPr>
          <a:xfrm>
            <a:off x="4869180" y="1123853"/>
            <a:ext cx="4530517" cy="2858567"/>
            <a:chOff x="4869180" y="1159713"/>
            <a:chExt cx="4530517" cy="28585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6160DA-1B1E-8A47-FCBC-9B3E01A73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80" t="6651" r="10276" b="21083"/>
            <a:stretch/>
          </p:blipFill>
          <p:spPr>
            <a:xfrm>
              <a:off x="6987847" y="1159713"/>
              <a:ext cx="2411850" cy="28585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54142-D25C-2643-5BB7-D8A43993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54" t="6425" r="10847" b="39027"/>
            <a:stretch/>
          </p:blipFill>
          <p:spPr>
            <a:xfrm>
              <a:off x="4869180" y="1159713"/>
              <a:ext cx="2028055" cy="201655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8D03CE-BB4F-F8E3-0C35-693FA25DE86A}"/>
                </a:ext>
              </a:extLst>
            </p:cNvPr>
            <p:cNvSpPr/>
            <p:nvPr/>
          </p:nvSpPr>
          <p:spPr>
            <a:xfrm>
              <a:off x="5052060" y="1778027"/>
              <a:ext cx="1760220" cy="491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C52582-EF4C-7846-E86A-83B8E2FEFD85}"/>
                </a:ext>
              </a:extLst>
            </p:cNvPr>
            <p:cNvSpPr/>
            <p:nvPr/>
          </p:nvSpPr>
          <p:spPr>
            <a:xfrm>
              <a:off x="7344728" y="1835176"/>
              <a:ext cx="1927225" cy="99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DAA791-0AE4-407D-3BDF-1EF150CDFAA8}"/>
                </a:ext>
              </a:extLst>
            </p:cNvPr>
            <p:cNvSpPr/>
            <p:nvPr/>
          </p:nvSpPr>
          <p:spPr>
            <a:xfrm>
              <a:off x="8851899" y="2008981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8AAE3E-0988-DCF1-E487-3EFBCE009A08}"/>
                </a:ext>
              </a:extLst>
            </p:cNvPr>
            <p:cNvSpPr/>
            <p:nvPr/>
          </p:nvSpPr>
          <p:spPr>
            <a:xfrm>
              <a:off x="8851899" y="2288740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EE13F-E947-1FEA-F70E-4FE0767182D5}"/>
                </a:ext>
              </a:extLst>
            </p:cNvPr>
            <p:cNvSpPr txBox="1"/>
            <p:nvPr/>
          </p:nvSpPr>
          <p:spPr>
            <a:xfrm>
              <a:off x="4976757" y="1432670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60437-996A-C36D-DBA8-3B72BF6E3726}"/>
                </a:ext>
              </a:extLst>
            </p:cNvPr>
            <p:cNvSpPr txBox="1"/>
            <p:nvPr/>
          </p:nvSpPr>
          <p:spPr>
            <a:xfrm>
              <a:off x="8308341" y="2023859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394C5F-AE8D-036A-481F-A7B5E2DC0D08}"/>
                </a:ext>
              </a:extLst>
            </p:cNvPr>
            <p:cNvSpPr/>
            <p:nvPr/>
          </p:nvSpPr>
          <p:spPr>
            <a:xfrm>
              <a:off x="8873491" y="3793489"/>
              <a:ext cx="284795" cy="169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319716-AC29-C80F-6E31-3423AB9EBE0C}"/>
                </a:ext>
              </a:extLst>
            </p:cNvPr>
            <p:cNvSpPr txBox="1"/>
            <p:nvPr/>
          </p:nvSpPr>
          <p:spPr>
            <a:xfrm>
              <a:off x="8082278" y="2435457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86B8A-1869-82BA-CB97-1C1315FCD151}"/>
                </a:ext>
              </a:extLst>
            </p:cNvPr>
            <p:cNvSpPr txBox="1"/>
            <p:nvPr/>
          </p:nvSpPr>
          <p:spPr>
            <a:xfrm>
              <a:off x="8658224" y="3393003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4EEF40-205D-B799-5CA1-2B310031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" t="16780" r="23231" b="10891"/>
          <a:stretch/>
        </p:blipFill>
        <p:spPr>
          <a:xfrm>
            <a:off x="5034092" y="4275732"/>
            <a:ext cx="4036882" cy="21070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CF58A-307C-3D09-E411-9B123DB72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" t="22197" r="15915" b="984"/>
          <a:stretch/>
        </p:blipFill>
        <p:spPr>
          <a:xfrm>
            <a:off x="753090" y="4275731"/>
            <a:ext cx="4116090" cy="21070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782770-DF2F-AE72-7336-0E9D65C7A068}"/>
              </a:ext>
            </a:extLst>
          </p:cNvPr>
          <p:cNvSpPr/>
          <p:nvPr/>
        </p:nvSpPr>
        <p:spPr>
          <a:xfrm>
            <a:off x="4448175" y="4676775"/>
            <a:ext cx="195262" cy="12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8BDD4-C027-DCF9-6193-95B7BCD17AC9}"/>
              </a:ext>
            </a:extLst>
          </p:cNvPr>
          <p:cNvSpPr txBox="1"/>
          <p:nvPr/>
        </p:nvSpPr>
        <p:spPr>
          <a:xfrm>
            <a:off x="1904667" y="4003721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A: Family List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C00FA-1E76-0F55-78ED-7A18CCA2285B}"/>
              </a:ext>
            </a:extLst>
          </p:cNvPr>
          <p:cNvSpPr txBox="1"/>
          <p:nvPr/>
        </p:nvSpPr>
        <p:spPr>
          <a:xfrm>
            <a:off x="5762546" y="4003721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B: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Sheet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577A3-8C83-EE06-1CFF-A3401AF8F56F}"/>
              </a:ext>
            </a:extLst>
          </p:cNvPr>
          <p:cNvSpPr/>
          <p:nvPr/>
        </p:nvSpPr>
        <p:spPr>
          <a:xfrm>
            <a:off x="5120601" y="4787153"/>
            <a:ext cx="3374427" cy="15955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B8B6D-42C8-6DC0-A5D8-95E777F8E796}"/>
              </a:ext>
            </a:extLst>
          </p:cNvPr>
          <p:cNvSpPr txBox="1"/>
          <p:nvPr/>
        </p:nvSpPr>
        <p:spPr>
          <a:xfrm>
            <a:off x="469943" y="1484259"/>
            <a:ext cx="7912057" cy="4908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atin typeface="+mj-ea"/>
                <a:ea typeface="+mj-ea"/>
              </a:rPr>
              <a:t>Revit-Dynamo </a:t>
            </a:r>
            <a:r>
              <a:rPr lang="ko-KR" altLang="en-US" sz="1050" dirty="0">
                <a:latin typeface="+mj-ea"/>
                <a:ea typeface="+mj-ea"/>
              </a:rPr>
              <a:t>물량산출 개념도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atin typeface="+mj-ea"/>
                <a:ea typeface="+mj-ea"/>
              </a:rPr>
              <a:t>Revit-Dynamo </a:t>
            </a:r>
            <a:r>
              <a:rPr lang="ko-KR" altLang="en-US" sz="1050" dirty="0">
                <a:latin typeface="+mj-ea"/>
                <a:ea typeface="+mj-ea"/>
              </a:rPr>
              <a:t>물량산출 수행 세부 </a:t>
            </a:r>
            <a:r>
              <a:rPr lang="en-US" altLang="ko-KR" sz="1050" dirty="0">
                <a:latin typeface="+mj-ea"/>
                <a:ea typeface="+mj-ea"/>
              </a:rPr>
              <a:t>Process </a:t>
            </a:r>
            <a:r>
              <a:rPr lang="ko-KR" altLang="en-US" sz="1050" dirty="0">
                <a:latin typeface="+mj-ea"/>
                <a:ea typeface="+mj-ea"/>
              </a:rPr>
              <a:t>개념도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Name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05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Common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형상 </a:t>
            </a:r>
            <a:r>
              <a:rPr lang="ko-KR" altLang="en-US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0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05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05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8B7143E-C775-BF9D-3A80-4C1C7F737AD9}"/>
              </a:ext>
            </a:extLst>
          </p:cNvPr>
          <p:cNvSpPr/>
          <p:nvPr/>
        </p:nvSpPr>
        <p:spPr>
          <a:xfrm>
            <a:off x="6886575" y="1533525"/>
            <a:ext cx="485775" cy="895350"/>
          </a:xfrm>
          <a:custGeom>
            <a:avLst/>
            <a:gdLst>
              <a:gd name="connsiteX0" fmla="*/ 0 w 485775"/>
              <a:gd name="connsiteY0" fmla="*/ 0 h 895350"/>
              <a:gd name="connsiteX1" fmla="*/ 485775 w 485775"/>
              <a:gd name="connsiteY1" fmla="*/ 0 h 895350"/>
              <a:gd name="connsiteX2" fmla="*/ 485775 w 485775"/>
              <a:gd name="connsiteY2" fmla="*/ 895350 h 895350"/>
              <a:gd name="connsiteX3" fmla="*/ 38100 w 485775"/>
              <a:gd name="connsiteY3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" h="895350">
                <a:moveTo>
                  <a:pt x="0" y="0"/>
                </a:moveTo>
                <a:lnTo>
                  <a:pt x="485775" y="0"/>
                </a:lnTo>
                <a:lnTo>
                  <a:pt x="485775" y="895350"/>
                </a:lnTo>
                <a:lnTo>
                  <a:pt x="38100" y="895350"/>
                </a:ln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50D94122-B92E-7D5C-E669-08D31B196456}"/>
              </a:ext>
            </a:extLst>
          </p:cNvPr>
          <p:cNvSpPr/>
          <p:nvPr/>
        </p:nvSpPr>
        <p:spPr>
          <a:xfrm>
            <a:off x="6886575" y="2533649"/>
            <a:ext cx="485775" cy="2295525"/>
          </a:xfrm>
          <a:custGeom>
            <a:avLst/>
            <a:gdLst>
              <a:gd name="connsiteX0" fmla="*/ 0 w 485775"/>
              <a:gd name="connsiteY0" fmla="*/ 0 h 895350"/>
              <a:gd name="connsiteX1" fmla="*/ 485775 w 485775"/>
              <a:gd name="connsiteY1" fmla="*/ 0 h 895350"/>
              <a:gd name="connsiteX2" fmla="*/ 485775 w 485775"/>
              <a:gd name="connsiteY2" fmla="*/ 895350 h 895350"/>
              <a:gd name="connsiteX3" fmla="*/ 38100 w 485775"/>
              <a:gd name="connsiteY3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" h="895350">
                <a:moveTo>
                  <a:pt x="0" y="0"/>
                </a:moveTo>
                <a:lnTo>
                  <a:pt x="485775" y="0"/>
                </a:lnTo>
                <a:lnTo>
                  <a:pt x="485775" y="895350"/>
                </a:lnTo>
                <a:lnTo>
                  <a:pt x="38100" y="895350"/>
                </a:ln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C30F28F-7E9B-0642-826D-77A76E2A10F8}"/>
              </a:ext>
            </a:extLst>
          </p:cNvPr>
          <p:cNvSpPr/>
          <p:nvPr/>
        </p:nvSpPr>
        <p:spPr>
          <a:xfrm>
            <a:off x="6886575" y="4933948"/>
            <a:ext cx="485775" cy="1352967"/>
          </a:xfrm>
          <a:custGeom>
            <a:avLst/>
            <a:gdLst>
              <a:gd name="connsiteX0" fmla="*/ 0 w 485775"/>
              <a:gd name="connsiteY0" fmla="*/ 0 h 895350"/>
              <a:gd name="connsiteX1" fmla="*/ 485775 w 485775"/>
              <a:gd name="connsiteY1" fmla="*/ 0 h 895350"/>
              <a:gd name="connsiteX2" fmla="*/ 485775 w 485775"/>
              <a:gd name="connsiteY2" fmla="*/ 895350 h 895350"/>
              <a:gd name="connsiteX3" fmla="*/ 38100 w 485775"/>
              <a:gd name="connsiteY3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" h="895350">
                <a:moveTo>
                  <a:pt x="0" y="0"/>
                </a:moveTo>
                <a:lnTo>
                  <a:pt x="485775" y="0"/>
                </a:lnTo>
                <a:lnTo>
                  <a:pt x="485775" y="895350"/>
                </a:lnTo>
                <a:lnTo>
                  <a:pt x="38100" y="895350"/>
                </a:lnTo>
              </a:path>
            </a:pathLst>
          </a:cu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DF8A-59C4-A7A6-B3E5-E1231131814F}"/>
              </a:ext>
            </a:extLst>
          </p:cNvPr>
          <p:cNvSpPr txBox="1"/>
          <p:nvPr/>
        </p:nvSpPr>
        <p:spPr>
          <a:xfrm>
            <a:off x="7926169" y="1796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80EF7-840A-CB15-5CCE-756BC4FE0AB3}"/>
              </a:ext>
            </a:extLst>
          </p:cNvPr>
          <p:cNvSpPr txBox="1"/>
          <p:nvPr/>
        </p:nvSpPr>
        <p:spPr>
          <a:xfrm>
            <a:off x="7926169" y="349674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입력 단계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DE50F-2269-DCD7-DA46-0576A146E3C7}"/>
              </a:ext>
            </a:extLst>
          </p:cNvPr>
          <p:cNvSpPr txBox="1"/>
          <p:nvPr/>
        </p:nvSpPr>
        <p:spPr>
          <a:xfrm>
            <a:off x="7926169" y="53726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출력 단계</a:t>
            </a:r>
          </a:p>
        </p:txBody>
      </p:sp>
    </p:spTree>
    <p:extLst>
      <p:ext uri="{BB962C8B-B14F-4D97-AF65-F5344CB8AC3E}">
        <p14:creationId xmlns:p14="http://schemas.microsoft.com/office/powerpoint/2010/main" val="22445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297C91-5262-4239-6C2E-EE1653A1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1469784" y="4001986"/>
            <a:ext cx="7790330" cy="2291238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0" y="2081657"/>
            <a:ext cx="4416382" cy="19315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b="0" dirty="0">
                <a:latin typeface="+mn-ea"/>
                <a:sym typeface="Wingdings" pitchFamily="2" charset="2"/>
              </a:rPr>
              <a:t>a)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시트에 이미 </a:t>
            </a:r>
            <a:r>
              <a:rPr lang="en-US" altLang="ko-KR" b="0" dirty="0">
                <a:latin typeface="+mn-ea"/>
                <a:sym typeface="Wingdings" pitchFamily="2" charset="2"/>
              </a:rPr>
              <a:t>WM</a:t>
            </a:r>
            <a:r>
              <a:rPr lang="ko-KR" altLang="en-US" b="0" dirty="0">
                <a:latin typeface="+mn-ea"/>
                <a:sym typeface="Wingdings" pitchFamily="2" charset="2"/>
              </a:rPr>
              <a:t>가 기입되어 있는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ko-KR" altLang="en-US" b="0" dirty="0" err="1">
                <a:latin typeface="+mn-ea"/>
                <a:sym typeface="Wingdings" pitchFamily="2" charset="2"/>
              </a:rPr>
              <a:t>물량값</a:t>
            </a:r>
            <a:r>
              <a:rPr lang="ko-KR" altLang="en-US" b="0" dirty="0">
                <a:latin typeface="+mn-ea"/>
                <a:sym typeface="Wingdings" pitchFamily="2" charset="2"/>
              </a:rPr>
              <a:t> 마다 </a:t>
            </a:r>
            <a:r>
              <a:rPr lang="en-US" altLang="ko-KR" b="0" dirty="0">
                <a:latin typeface="+mn-ea"/>
                <a:sym typeface="Wingdings" pitchFamily="2" charset="2"/>
              </a:rPr>
              <a:t>Work Master Code</a:t>
            </a:r>
            <a:r>
              <a:rPr lang="ko-KR" altLang="en-US" b="0" dirty="0">
                <a:latin typeface="+mn-ea"/>
                <a:sym typeface="Wingdings" pitchFamily="2" charset="2"/>
              </a:rPr>
              <a:t>의 행번호에 맞게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건물별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값만 자동으로 기입됨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b) 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E-space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세팅 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산출이 필요한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“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Total BOQ_blank.xlsx</a:t>
            </a:r>
            <a:r>
              <a:rPr lang="en-US" altLang="ko-KR" b="0" dirty="0">
                <a:latin typeface="+mn-ea"/>
                <a:sym typeface="Wingdings" pitchFamily="2" charset="2"/>
              </a:rPr>
              <a:t>”</a:t>
            </a:r>
            <a:r>
              <a:rPr lang="ko-KR" altLang="en-US" b="0" dirty="0">
                <a:latin typeface="+mn-ea"/>
                <a:sym typeface="Wingdings" pitchFamily="2" charset="2"/>
              </a:rPr>
              <a:t>을</a:t>
            </a:r>
            <a:r>
              <a:rPr lang="en-US" altLang="ko-KR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>
                <a:latin typeface="+mn-ea"/>
                <a:sym typeface="Wingdings" pitchFamily="2" charset="2"/>
              </a:rPr>
              <a:t>실행하여 산출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대상 건물명 입력 후 저장</a:t>
            </a:r>
            <a:r>
              <a:rPr lang="ko-KR" altLang="en-US" b="0" dirty="0">
                <a:latin typeface="+mn-ea"/>
                <a:sym typeface="Wingdings" pitchFamily="2" charset="2"/>
              </a:rPr>
              <a:t> 및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ko-KR" altLang="en-US" b="0" dirty="0">
                <a:latin typeface="+mn-ea"/>
                <a:sym typeface="Wingdings" pitchFamily="2" charset="2"/>
              </a:rPr>
              <a:t>다이나모 플레이어에서 </a:t>
            </a:r>
            <a:r>
              <a:rPr lang="en-US" altLang="ko-KR" b="0" dirty="0">
                <a:latin typeface="+mn-ea"/>
                <a:sym typeface="Wingdings" pitchFamily="2" charset="2"/>
              </a:rPr>
              <a:t>“Total BOQ_blank.xlsx” </a:t>
            </a:r>
            <a:r>
              <a:rPr lang="ko-KR" altLang="en-US" b="0" dirty="0">
                <a:latin typeface="+mn-ea"/>
                <a:sym typeface="Wingdings" pitchFamily="2" charset="2"/>
              </a:rPr>
              <a:t>파일 선택 하면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Work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en-US" altLang="ko-KR" b="0" dirty="0">
                <a:latin typeface="+mn-ea"/>
                <a:sym typeface="Wingdings" pitchFamily="2" charset="2"/>
              </a:rPr>
              <a:t>Master Spec </a:t>
            </a:r>
            <a:r>
              <a:rPr lang="ko-KR" altLang="en-US" b="0" dirty="0">
                <a:latin typeface="+mn-ea"/>
                <a:sym typeface="Wingdings" pitchFamily="2" charset="2"/>
              </a:rPr>
              <a:t>및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물량값을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비어있는</a:t>
            </a:r>
            <a:r>
              <a:rPr lang="ko-KR" altLang="en-US" b="0" dirty="0">
                <a:latin typeface="+mn-ea"/>
                <a:sym typeface="Wingdings" pitchFamily="2" charset="2"/>
              </a:rPr>
              <a:t> 시트에 자동으로 입력</a:t>
            </a:r>
            <a:endParaRPr lang="en-US" altLang="ko-KR" b="0" dirty="0">
              <a:latin typeface="+mn-ea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3E6F04-0728-8DB8-00EF-87835457EA84}"/>
              </a:ext>
            </a:extLst>
          </p:cNvPr>
          <p:cNvSpPr/>
          <p:nvPr/>
        </p:nvSpPr>
        <p:spPr>
          <a:xfrm>
            <a:off x="7078980" y="4333418"/>
            <a:ext cx="2179320" cy="49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A3852-395A-03FE-4A9B-846035982EBA}"/>
              </a:ext>
            </a:extLst>
          </p:cNvPr>
          <p:cNvSpPr/>
          <p:nvPr/>
        </p:nvSpPr>
        <p:spPr>
          <a:xfrm>
            <a:off x="1467970" y="4966447"/>
            <a:ext cx="4416382" cy="1400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7C9A18-2A6F-50A7-27B0-C0BBD8A13B80}"/>
              </a:ext>
            </a:extLst>
          </p:cNvPr>
          <p:cNvSpPr txBox="1"/>
          <p:nvPr/>
        </p:nvSpPr>
        <p:spPr>
          <a:xfrm>
            <a:off x="6313129" y="2876193"/>
            <a:ext cx="2077836" cy="4308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산출대상 빌딩 칼럼 수동 생성</a:t>
            </a:r>
            <a:endParaRPr lang="en-US" altLang="ko-KR" sz="1100" dirty="0"/>
          </a:p>
          <a:p>
            <a:r>
              <a:rPr lang="ko-KR" altLang="en-US" sz="1100" dirty="0"/>
              <a:t>및 이름 수동 입력 필요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77BA89F-29AA-2268-AFB5-BE2B434D3B19}"/>
              </a:ext>
            </a:extLst>
          </p:cNvPr>
          <p:cNvSpPr/>
          <p:nvPr/>
        </p:nvSpPr>
        <p:spPr>
          <a:xfrm>
            <a:off x="7208520" y="3307080"/>
            <a:ext cx="1463040" cy="922020"/>
          </a:xfrm>
          <a:custGeom>
            <a:avLst/>
            <a:gdLst>
              <a:gd name="connsiteX0" fmla="*/ 0 w 1463040"/>
              <a:gd name="connsiteY0" fmla="*/ 0 h 922020"/>
              <a:gd name="connsiteX1" fmla="*/ 1463040 w 1463040"/>
              <a:gd name="connsiteY1" fmla="*/ 342900 h 922020"/>
              <a:gd name="connsiteX2" fmla="*/ 1463040 w 1463040"/>
              <a:gd name="connsiteY2" fmla="*/ 92202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922020">
                <a:moveTo>
                  <a:pt x="0" y="0"/>
                </a:moveTo>
                <a:lnTo>
                  <a:pt x="1463040" y="342900"/>
                </a:lnTo>
                <a:lnTo>
                  <a:pt x="1463040" y="922020"/>
                </a:ln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0D9C1B-719C-432A-959A-733ACE29C63C}"/>
              </a:ext>
            </a:extLst>
          </p:cNvPr>
          <p:cNvSpPr txBox="1"/>
          <p:nvPr/>
        </p:nvSpPr>
        <p:spPr>
          <a:xfrm>
            <a:off x="396507" y="5373179"/>
            <a:ext cx="972417" cy="2616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자동입력됨</a:t>
            </a:r>
            <a:endParaRPr lang="ko-KR" altLang="en-US" sz="1100" dirty="0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828DC16A-687B-F516-DA40-8D2FA1A5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2"/>
            <a:ext cx="3933968" cy="277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latin typeface="+mn-ea"/>
                <a:sym typeface="Wingdings" pitchFamily="2" charset="2"/>
              </a:rPr>
              <a:t>4.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 출력 상세설명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00040651-C060-4042-9FA8-37E35D4A2EED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</p:spTree>
    <p:extLst>
      <p:ext uri="{BB962C8B-B14F-4D97-AF65-F5344CB8AC3E}">
        <p14:creationId xmlns:p14="http://schemas.microsoft.com/office/powerpoint/2010/main" val="2213300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14563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5. </a:t>
            </a:r>
            <a:r>
              <a:rPr lang="ko-KR" altLang="en-US" b="0" dirty="0">
                <a:sym typeface="Wingdings" pitchFamily="2" charset="2"/>
              </a:rPr>
              <a:t>실행 완료 후 우측 그림 처럼 </a:t>
            </a:r>
            <a:r>
              <a:rPr lang="en-US" altLang="ko-KR" b="0" dirty="0">
                <a:sym typeface="Wingdings" pitchFamily="2" charset="2"/>
              </a:rPr>
              <a:t>Outputs </a:t>
            </a:r>
            <a:r>
              <a:rPr lang="ko-KR" altLang="en-US" b="0" dirty="0">
                <a:sym typeface="Wingdings" pitchFamily="2" charset="2"/>
              </a:rPr>
              <a:t>구역의 </a:t>
            </a:r>
            <a:r>
              <a:rPr lang="en-US" altLang="ko-KR" b="0" dirty="0">
                <a:sym typeface="Wingdings" pitchFamily="2" charset="2"/>
              </a:rPr>
              <a:t>Export to Total BOQ </a:t>
            </a:r>
            <a:r>
              <a:rPr lang="ko-KR" altLang="en-US" b="0" dirty="0">
                <a:sym typeface="Wingdings" pitchFamily="2" charset="2"/>
              </a:rPr>
              <a:t>란에</a:t>
            </a: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데이터 출력 결과가 나타나면 정상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좌측 하단의 </a:t>
            </a:r>
            <a:r>
              <a:rPr lang="en-US" altLang="ko-KR" b="0" dirty="0">
                <a:sym typeface="Wingdings" pitchFamily="2" charset="2"/>
              </a:rPr>
              <a:t>Run complete </a:t>
            </a:r>
            <a:r>
              <a:rPr lang="ko-KR" altLang="en-US" b="0" dirty="0">
                <a:sym typeface="Wingdings" pitchFamily="2" charset="2"/>
              </a:rPr>
              <a:t>가</a:t>
            </a:r>
            <a:r>
              <a:rPr lang="en-US" altLang="ko-KR" b="0" dirty="0">
                <a:sym typeface="Wingdings" pitchFamily="2" charset="2"/>
              </a:rPr>
              <a:t> </a:t>
            </a:r>
            <a:r>
              <a:rPr lang="ko-KR" altLang="en-US" b="0" dirty="0">
                <a:sym typeface="Wingdings" pitchFamily="2" charset="2"/>
              </a:rPr>
              <a:t>아닌 </a:t>
            </a:r>
            <a:r>
              <a:rPr lang="en-US" altLang="ko-KR" b="0" dirty="0">
                <a:sym typeface="Wingdings" pitchFamily="2" charset="2"/>
              </a:rPr>
              <a:t>‘Run complete with warnings </a:t>
            </a:r>
            <a:r>
              <a:rPr lang="ko-KR" altLang="en-US" b="0" dirty="0">
                <a:sym typeface="Wingdings" pitchFamily="2" charset="2"/>
              </a:rPr>
              <a:t>가 표시되면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물량산출 툴 </a:t>
            </a:r>
            <a:r>
              <a:rPr lang="en-US" altLang="ko-KR" b="0" dirty="0">
                <a:sym typeface="Wingdings" pitchFamily="2" charset="2"/>
              </a:rPr>
              <a:t>Admin</a:t>
            </a:r>
            <a:r>
              <a:rPr lang="ko-KR" altLang="en-US" b="0" dirty="0">
                <a:sym typeface="Wingdings" pitchFamily="2" charset="2"/>
              </a:rPr>
              <a:t>에게 문의 요망</a:t>
            </a:r>
            <a:endParaRPr lang="en-US" altLang="ko-KR" b="0" dirty="0"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1289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실행결과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2D6CBE-2BDE-271C-4629-B962516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57" y="1159713"/>
            <a:ext cx="3160560" cy="51214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43DBDB-8B12-AF21-F2A4-0D8E1D2A29C4}"/>
              </a:ext>
            </a:extLst>
          </p:cNvPr>
          <p:cNvSpPr/>
          <p:nvPr/>
        </p:nvSpPr>
        <p:spPr>
          <a:xfrm>
            <a:off x="5852160" y="5905500"/>
            <a:ext cx="579120" cy="129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00B089-7EFA-04A1-BC57-7E16E52673E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41059" y="3835743"/>
            <a:ext cx="2311101" cy="2134527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6F60DE-DB06-CB60-191D-D60F8E01C1D8}"/>
              </a:ext>
            </a:extLst>
          </p:cNvPr>
          <p:cNvGrpSpPr/>
          <p:nvPr/>
        </p:nvGrpSpPr>
        <p:grpSpPr>
          <a:xfrm>
            <a:off x="1872352" y="3464216"/>
            <a:ext cx="2057687" cy="763935"/>
            <a:chOff x="1872352" y="3464216"/>
            <a:chExt cx="2057687" cy="76393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E493096-7E44-EE2A-EB8F-14F3F6D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352" y="3464216"/>
              <a:ext cx="2057687" cy="37152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39289-B3B0-CCD9-DCAD-A62505A0FB7E}"/>
                </a:ext>
              </a:extLst>
            </p:cNvPr>
            <p:cNvSpPr txBox="1"/>
            <p:nvPr/>
          </p:nvSpPr>
          <p:spPr>
            <a:xfrm>
              <a:off x="2036490" y="3981930"/>
              <a:ext cx="134043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인 경우 </a:t>
              </a:r>
              <a:r>
                <a:rPr lang="en-US" altLang="ko-KR" sz="1000" dirty="0">
                  <a:solidFill>
                    <a:srgbClr val="FF0000"/>
                  </a:solidFill>
                </a:rPr>
                <a:t>Admin</a:t>
              </a:r>
              <a:r>
                <a:rPr lang="ko-KR" altLang="en-US" sz="1000" dirty="0">
                  <a:solidFill>
                    <a:srgbClr val="FF0000"/>
                  </a:solidFill>
                </a:rPr>
                <a:t> 문의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3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6. </a:t>
            </a:r>
            <a:r>
              <a:rPr lang="ko-KR" altLang="en-US" b="0" dirty="0">
                <a:sym typeface="Wingdings" pitchFamily="2" charset="2"/>
              </a:rPr>
              <a:t>실행이 완료되면 자동으로 </a:t>
            </a: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내부에서 유도했던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가상 </a:t>
            </a:r>
            <a:r>
              <a:rPr lang="ko-KR" altLang="en-US" b="0" dirty="0" err="1">
                <a:highlight>
                  <a:srgbClr val="FFFF00"/>
                </a:highlight>
                <a:sym typeface="Wingdings" pitchFamily="2" charset="2"/>
              </a:rPr>
              <a:t>되메우기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 형상</a:t>
            </a:r>
            <a:r>
              <a:rPr lang="ko-KR" altLang="en-US" b="0" dirty="0">
                <a:sym typeface="Wingdings" pitchFamily="2" charset="2"/>
              </a:rPr>
              <a:t>이 적색의 </a:t>
            </a:r>
            <a:r>
              <a:rPr lang="en-US" altLang="ko-KR" b="0" dirty="0">
                <a:sym typeface="Wingdings" pitchFamily="2" charset="2"/>
              </a:rPr>
              <a:t>DirectShape</a:t>
            </a:r>
            <a:r>
              <a:rPr lang="ko-KR" altLang="en-US" b="0" dirty="0">
                <a:sym typeface="Wingdings" pitchFamily="2" charset="2"/>
              </a:rPr>
              <a:t>이 되어 레빗으로 들어오게 됨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-</a:t>
            </a:r>
            <a:r>
              <a:rPr lang="ko-KR" altLang="en-US" b="0" dirty="0" err="1">
                <a:sym typeface="Wingdings" pitchFamily="2" charset="2"/>
              </a:rPr>
              <a:t>되메우기</a:t>
            </a:r>
            <a:r>
              <a:rPr lang="ko-KR" altLang="en-US" b="0" dirty="0">
                <a:sym typeface="Wingdings" pitchFamily="2" charset="2"/>
              </a:rPr>
              <a:t> 객체 선택 후 단축키 </a:t>
            </a:r>
            <a:r>
              <a:rPr lang="en-US" altLang="ko-KR" b="0" dirty="0">
                <a:sym typeface="Wingdings" pitchFamily="2" charset="2"/>
              </a:rPr>
              <a:t>‘HI’</a:t>
            </a:r>
            <a:r>
              <a:rPr lang="ko-KR" altLang="en-US" b="0" dirty="0">
                <a:sym typeface="Wingdings" pitchFamily="2" charset="2"/>
              </a:rPr>
              <a:t> 입력하면 </a:t>
            </a:r>
            <a:r>
              <a:rPr lang="ko-KR" altLang="en-US" b="0" dirty="0" err="1">
                <a:sym typeface="Wingdings" pitchFamily="2" charset="2"/>
              </a:rPr>
              <a:t>되메우기</a:t>
            </a:r>
            <a:r>
              <a:rPr lang="ko-KR" altLang="en-US" b="0" dirty="0">
                <a:sym typeface="Wingdings" pitchFamily="2" charset="2"/>
              </a:rPr>
              <a:t> 형상을 제외한 나머지를 임시로 감춘 뷰로 진입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(</a:t>
            </a:r>
            <a:r>
              <a:rPr lang="ko-KR" altLang="en-US" b="0" dirty="0">
                <a:sym typeface="Wingdings" pitchFamily="2" charset="2"/>
              </a:rPr>
              <a:t>해당 객체는 이동 및 복사가 가능하며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터파기 산출 형상을 시각적으로 검토하고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도면화에 활용할 수 있음</a:t>
            </a:r>
            <a:r>
              <a:rPr lang="en-US" altLang="ko-KR" b="0" dirty="0">
                <a:sym typeface="Wingdings" pitchFamily="2" charset="2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5CD86-7F51-CF41-5C3F-4A6B87A3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2148075"/>
            <a:ext cx="5430407" cy="2823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2279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되메우기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형상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레빗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재삽입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AA00B-E3D7-F7BC-D4F8-FED698DA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589053"/>
            <a:ext cx="3396942" cy="1324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382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9DE748-9341-4AFA-447B-32A8DA8E8F2F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473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Administrator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29A31-3776-2BF5-F1D5-1062D029C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5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  <a:endParaRPr lang="ko-KR" altLang="en-US" sz="1600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4CAC6-14F6-4676-89ED-DD45BD3B65B9}"/>
              </a:ext>
            </a:extLst>
          </p:cNvPr>
          <p:cNvSpPr txBox="1"/>
          <p:nvPr/>
        </p:nvSpPr>
        <p:spPr>
          <a:xfrm>
            <a:off x="469943" y="1484259"/>
            <a:ext cx="7912057" cy="4439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Admin.’s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Role</a:t>
            </a: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Family List </a:t>
            </a:r>
            <a:r>
              <a:rPr lang="ko-KR" altLang="en-US" sz="1100" dirty="0">
                <a:latin typeface="+mj-ea"/>
                <a:ea typeface="+mj-ea"/>
              </a:rPr>
              <a:t>의 팀 </a:t>
            </a:r>
            <a:r>
              <a:rPr lang="en-US" altLang="ko-KR" sz="1100" dirty="0">
                <a:latin typeface="+mj-ea"/>
                <a:ea typeface="+mj-ea"/>
              </a:rPr>
              <a:t>/ </a:t>
            </a:r>
            <a:r>
              <a:rPr lang="ko-KR" altLang="en-US" sz="11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 Template/Library</a:t>
            </a:r>
            <a:r>
              <a:rPr lang="ko-KR" altLang="en-US" sz="11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팀 표준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관련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절차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최신 팀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표준 공지 및 배포 절차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공지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파일 배포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86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6A7697-84E2-4126-ACA5-C17CFF0A2B43}"/>
              </a:ext>
            </a:extLst>
          </p:cNvPr>
          <p:cNvGrpSpPr/>
          <p:nvPr/>
        </p:nvGrpSpPr>
        <p:grpSpPr>
          <a:xfrm>
            <a:off x="972426" y="1523009"/>
            <a:ext cx="8530906" cy="4903486"/>
            <a:chOff x="972426" y="1523009"/>
            <a:chExt cx="8530906" cy="49034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0E8703-ADF2-DDCB-FCA6-CF70841B6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5177" y="4102739"/>
              <a:ext cx="1770568" cy="189747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CD30064-4C7B-34BE-FA01-9BA7749F4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9356" y="4482377"/>
              <a:ext cx="3422316" cy="123704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131C88-FC06-5E57-BA22-2DE8316EAE2B}"/>
                </a:ext>
              </a:extLst>
            </p:cNvPr>
            <p:cNvSpPr txBox="1"/>
            <p:nvPr/>
          </p:nvSpPr>
          <p:spPr>
            <a:xfrm>
              <a:off x="1264465" y="5741692"/>
              <a:ext cx="1122423" cy="684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0000FF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USER</a:t>
              </a:r>
            </a:p>
            <a:p>
              <a:r>
                <a:rPr lang="en-US" altLang="ko-KR" sz="1050" dirty="0">
                  <a:solidFill>
                    <a:srgbClr val="0000FF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In Each Project</a:t>
              </a:r>
              <a:endParaRPr lang="ko-KR" altLang="en-US" sz="105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85CDC1-099B-A3E4-07C8-09C9BE9EB97C}"/>
                </a:ext>
              </a:extLst>
            </p:cNvPr>
            <p:cNvSpPr txBox="1"/>
            <p:nvPr/>
          </p:nvSpPr>
          <p:spPr>
            <a:xfrm>
              <a:off x="3789862" y="3781969"/>
              <a:ext cx="23262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>
                  <a:latin typeface="현대하모니 M" panose="02020603020101020101" pitchFamily="18" charset="-127"/>
                  <a:ea typeface="현대하모니 M" panose="02020603020101020101" pitchFamily="18" charset="-127"/>
                </a:defRPr>
              </a:lvl1pPr>
            </a:lstStyle>
            <a:p>
              <a:r>
                <a:rPr lang="ko-KR" altLang="en-US" sz="2000" b="1" dirty="0">
                  <a:solidFill>
                    <a:srgbClr val="FF00FF"/>
                  </a:solidFill>
                  <a:latin typeface="+mn-ea"/>
                  <a:ea typeface="+mn-ea"/>
                </a:rPr>
                <a:t>플랜트 건축설계팀</a:t>
              </a:r>
              <a:endParaRPr lang="en-US" altLang="ko-KR" sz="2000" b="1" dirty="0">
                <a:solidFill>
                  <a:srgbClr val="FF00FF"/>
                </a:solidFill>
                <a:latin typeface="+mn-ea"/>
                <a:ea typeface="+mn-ea"/>
              </a:endParaRPr>
            </a:p>
            <a:p>
              <a:r>
                <a:rPr lang="en-US" altLang="ko-KR" sz="2000" b="1" dirty="0">
                  <a:solidFill>
                    <a:srgbClr val="FF00FF"/>
                  </a:solidFill>
                  <a:latin typeface="+mn-ea"/>
                  <a:ea typeface="+mn-ea"/>
                </a:rPr>
                <a:t>BIM Admin.</a:t>
              </a:r>
              <a:endParaRPr lang="ko-KR" altLang="en-US" sz="2000" b="1" dirty="0">
                <a:solidFill>
                  <a:srgbClr val="FF00FF"/>
                </a:solidFill>
                <a:latin typeface="+mn-ea"/>
                <a:ea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2B3CC9-71EF-8E6D-BF67-80A92BB7674C}"/>
                </a:ext>
              </a:extLst>
            </p:cNvPr>
            <p:cNvSpPr txBox="1"/>
            <p:nvPr/>
          </p:nvSpPr>
          <p:spPr>
            <a:xfrm>
              <a:off x="7725934" y="5741692"/>
              <a:ext cx="869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FF66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DEV</a:t>
              </a:r>
              <a:endParaRPr lang="ko-KR" altLang="en-US" sz="2800" dirty="0"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8C975C-22A4-01C3-DC70-36467484981A}"/>
                </a:ext>
              </a:extLst>
            </p:cNvPr>
            <p:cNvSpPr txBox="1"/>
            <p:nvPr/>
          </p:nvSpPr>
          <p:spPr>
            <a:xfrm>
              <a:off x="3656779" y="1523009"/>
              <a:ext cx="2592441" cy="369332"/>
            </a:xfrm>
            <a:prstGeom prst="rect">
              <a:avLst/>
            </a:prstGeom>
            <a:noFill/>
            <a:ln w="38100" cmpd="dbl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전사 통합 </a:t>
              </a:r>
              <a:r>
                <a:rPr lang="en-US" altLang="ko-KR" dirty="0">
                  <a:latin typeface="+mn-ea"/>
                </a:rPr>
                <a:t>BIM/DT</a:t>
              </a:r>
              <a:r>
                <a:rPr lang="ko-KR" altLang="en-US" dirty="0">
                  <a:latin typeface="+mn-ea"/>
                </a:rPr>
                <a:t> 정책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1353E11-9421-AAA8-CF95-A1B69D068563}"/>
                </a:ext>
              </a:extLst>
            </p:cNvPr>
            <p:cNvGrpSpPr/>
            <p:nvPr/>
          </p:nvGrpSpPr>
          <p:grpSpPr>
            <a:xfrm>
              <a:off x="4840944" y="2085976"/>
              <a:ext cx="161359" cy="1519454"/>
              <a:chOff x="4840944" y="2950726"/>
              <a:chExt cx="161359" cy="716615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E21E84A-AB19-283B-2C83-C7EF5CAE07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0944" y="2950726"/>
                <a:ext cx="0" cy="716615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A525E753-77CD-9E77-73A8-04049C4D2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2303" y="2950726"/>
                <a:ext cx="0" cy="716615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794D8E1-12F9-2617-DC67-88A3E90867D1}"/>
                </a:ext>
              </a:extLst>
            </p:cNvPr>
            <p:cNvSpPr/>
            <p:nvPr/>
          </p:nvSpPr>
          <p:spPr>
            <a:xfrm>
              <a:off x="1819835" y="4042507"/>
              <a:ext cx="1970025" cy="1667435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miter lim="800000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17CD888-5525-D978-7D29-8F786EA27E85}"/>
                </a:ext>
              </a:extLst>
            </p:cNvPr>
            <p:cNvSpPr/>
            <p:nvPr/>
          </p:nvSpPr>
          <p:spPr>
            <a:xfrm flipH="1">
              <a:off x="6106316" y="4042507"/>
              <a:ext cx="2054191" cy="1667435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8C99426-3454-DC39-CFE6-CCCB1D541123}"/>
                </a:ext>
              </a:extLst>
            </p:cNvPr>
            <p:cNvSpPr/>
            <p:nvPr/>
          </p:nvSpPr>
          <p:spPr>
            <a:xfrm rot="10800000">
              <a:off x="2380088" y="4482376"/>
              <a:ext cx="1770567" cy="1557807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32E2316-97A4-288D-FA65-37FADAE374BD}"/>
                </a:ext>
              </a:extLst>
            </p:cNvPr>
            <p:cNvSpPr/>
            <p:nvPr/>
          </p:nvSpPr>
          <p:spPr>
            <a:xfrm rot="10800000" flipH="1">
              <a:off x="5776394" y="4482374"/>
              <a:ext cx="1949540" cy="1557808"/>
            </a:xfrm>
            <a:custGeom>
              <a:avLst/>
              <a:gdLst>
                <a:gd name="connsiteX0" fmla="*/ 1344706 w 1344706"/>
                <a:gd name="connsiteY0" fmla="*/ 0 h 1667435"/>
                <a:gd name="connsiteX1" fmla="*/ 0 w 1344706"/>
                <a:gd name="connsiteY1" fmla="*/ 0 h 1667435"/>
                <a:gd name="connsiteX2" fmla="*/ 0 w 1344706"/>
                <a:gd name="connsiteY2" fmla="*/ 1667435 h 166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4706" h="1667435">
                  <a:moveTo>
                    <a:pt x="1344706" y="0"/>
                  </a:moveTo>
                  <a:lnTo>
                    <a:pt x="0" y="0"/>
                  </a:lnTo>
                  <a:lnTo>
                    <a:pt x="0" y="1667435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58EA44-6496-08B5-A801-FAC4A5FA5FA2}"/>
                </a:ext>
              </a:extLst>
            </p:cNvPr>
            <p:cNvSpPr txBox="1"/>
            <p:nvPr/>
          </p:nvSpPr>
          <p:spPr>
            <a:xfrm>
              <a:off x="3075773" y="6093429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사용성 피드백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3802BE-75CB-C496-3F58-5A79A3C98D2F}"/>
                </a:ext>
              </a:extLst>
            </p:cNvPr>
            <p:cNvSpPr txBox="1"/>
            <p:nvPr/>
          </p:nvSpPr>
          <p:spPr>
            <a:xfrm>
              <a:off x="5776393" y="6093429"/>
              <a:ext cx="1470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개발용이성 피드백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CC55EF-BFEF-1568-04D3-7EC612C43CD8}"/>
                </a:ext>
              </a:extLst>
            </p:cNvPr>
            <p:cNvSpPr txBox="1"/>
            <p:nvPr/>
          </p:nvSpPr>
          <p:spPr>
            <a:xfrm>
              <a:off x="972426" y="3581449"/>
              <a:ext cx="23583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rgbClr val="C00000"/>
                  </a:solidFill>
                </a:rPr>
                <a:t>팀 표준 변경 사항 고시 및 배포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797BE9-14EA-0CB3-DC4A-F2AD99111E03}"/>
                </a:ext>
              </a:extLst>
            </p:cNvPr>
            <p:cNvSpPr txBox="1"/>
            <p:nvPr/>
          </p:nvSpPr>
          <p:spPr>
            <a:xfrm>
              <a:off x="6751163" y="3569945"/>
              <a:ext cx="27521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C000"/>
                  </a:solidFill>
                </a:rPr>
                <a:t>전사 요구 혹은 팀내 요구로 취합된 업데이트 요청 사항 전달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31AF55F-DD5F-93EE-D04E-1D37DB716FE1}"/>
                </a:ext>
              </a:extLst>
            </p:cNvPr>
            <p:cNvSpPr/>
            <p:nvPr/>
          </p:nvSpPr>
          <p:spPr>
            <a:xfrm>
              <a:off x="3789860" y="3712264"/>
              <a:ext cx="2326280" cy="780950"/>
            </a:xfrm>
            <a:prstGeom prst="round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66494D-6F8C-E0F9-F520-28B4025B6FCD}"/>
                </a:ext>
              </a:extLst>
            </p:cNvPr>
            <p:cNvSpPr txBox="1"/>
            <p:nvPr/>
          </p:nvSpPr>
          <p:spPr>
            <a:xfrm>
              <a:off x="5163663" y="2063709"/>
              <a:ext cx="2752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C000"/>
                  </a:solidFill>
                </a:rPr>
                <a:t>플랜트 건축 </a:t>
              </a:r>
              <a:r>
                <a:rPr lang="en-US" altLang="ko-KR" sz="1200" b="1" dirty="0">
                  <a:solidFill>
                    <a:srgbClr val="FFC000"/>
                  </a:solidFill>
                </a:rPr>
                <a:t>BIM </a:t>
              </a:r>
              <a:r>
                <a:rPr lang="ko-KR" altLang="en-US" sz="1200" b="1" dirty="0">
                  <a:solidFill>
                    <a:srgbClr val="FFC000"/>
                  </a:solidFill>
                </a:rPr>
                <a:t>능률 향상을 위한 전사 표준 개정 협의</a:t>
              </a:r>
              <a:endParaRPr lang="en-US" altLang="ko-KR" sz="1200" b="1" dirty="0">
                <a:solidFill>
                  <a:srgbClr val="FFC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71D912-BC44-1E45-75DD-F563AC9005EB}"/>
                </a:ext>
              </a:extLst>
            </p:cNvPr>
            <p:cNvSpPr txBox="1"/>
            <p:nvPr/>
          </p:nvSpPr>
          <p:spPr>
            <a:xfrm>
              <a:off x="2289895" y="2063709"/>
              <a:ext cx="2389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C00000"/>
                  </a:solidFill>
                </a:rPr>
                <a:t>aWBS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체계 등 의 전사표준을 준수 하기 위한 플랜트 건축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BIM </a:t>
              </a:r>
              <a:r>
                <a:rPr lang="ko-KR" altLang="en-US" sz="1200" b="1" dirty="0" err="1">
                  <a:solidFill>
                    <a:srgbClr val="C00000"/>
                  </a:solidFill>
                </a:rPr>
                <a:t>성과품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Output Spec 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협의</a:t>
              </a:r>
            </a:p>
            <a:p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6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6118-35F3-6AB4-D7CC-1F559A10CD3A}"/>
              </a:ext>
            </a:extLst>
          </p:cNvPr>
          <p:cNvSpPr txBox="1"/>
          <p:nvPr/>
        </p:nvSpPr>
        <p:spPr>
          <a:xfrm>
            <a:off x="53787" y="1463661"/>
            <a:ext cx="9798425" cy="3228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Family List </a:t>
            </a:r>
            <a:r>
              <a:rPr lang="ko-KR" altLang="en-US" sz="1400" dirty="0">
                <a:latin typeface="+mj-ea"/>
                <a:ea typeface="+mj-ea"/>
              </a:rPr>
              <a:t>의 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Revit Template/Load Family</a:t>
            </a:r>
            <a:r>
              <a:rPr lang="ko-KR" altLang="en-US" sz="14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3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6CFFE-38CC-2A23-6DBF-7E4D89AAB005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9CB2C8A7-01A9-7518-1EEB-BE01CD02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패밀리 리스트의 시트 중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개요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적용 규칙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구성도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작성 유의 사항 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[WM-AR, 3D Standard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전사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FA59E-8738-16B0-9CB4-D48C4960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40" y="1515379"/>
            <a:ext cx="3110024" cy="2235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EB3BE6-F414-59EE-400B-51E4939E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10" y="1772189"/>
            <a:ext cx="1924794" cy="2146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55C3D-8050-3FC3-D4D2-4971EBCB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7" y="4042792"/>
            <a:ext cx="4149810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C1AEA2-8C0E-051C-D6D5-C9D38159D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07" y="4729233"/>
            <a:ext cx="3180350" cy="163121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340D2E41-125C-5E06-0D9D-DEAF696C8B40}"/>
              </a:ext>
            </a:extLst>
          </p:cNvPr>
          <p:cNvSpPr/>
          <p:nvPr/>
        </p:nvSpPr>
        <p:spPr>
          <a:xfrm>
            <a:off x="387019" y="1223211"/>
            <a:ext cx="5975681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전사 표준 내용 개정 시 변경 반영 후 재 배포 및 공지</a:t>
            </a:r>
          </a:p>
        </p:txBody>
      </p:sp>
    </p:spTree>
    <p:extLst>
      <p:ext uri="{BB962C8B-B14F-4D97-AF65-F5344CB8AC3E}">
        <p14:creationId xmlns:p14="http://schemas.microsoft.com/office/powerpoint/2010/main" val="39088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66900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Revit Template/Library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표준 내용 개정 시 변경사항 반영 후 재 배포 및 공지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중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 변경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에 의해</a:t>
            </a: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공유 매개변수 파일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명명 규칙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로드 패밀리 라이브러리 등의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파일 등의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Template/Library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ABA8C-2142-13F8-3459-0CEC35A4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889" y="1649318"/>
            <a:ext cx="2310091" cy="2441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0F90D3-5C2A-063F-4A63-0C914A57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"/>
          <a:stretch/>
        </p:blipFill>
        <p:spPr>
          <a:xfrm>
            <a:off x="5853953" y="2312893"/>
            <a:ext cx="2238929" cy="2232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8A993-48DC-685B-BA8B-E087D2F72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87" y="3603812"/>
            <a:ext cx="3336589" cy="27207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67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2FBC4-957C-C63D-9353-3CEE51C4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343557"/>
            <a:ext cx="8794376" cy="4686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ECEA38-0CCD-115F-3899-6C7BF56D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"/>
          <a:stretch/>
        </p:blipFill>
        <p:spPr>
          <a:xfrm>
            <a:off x="4953000" y="1343556"/>
            <a:ext cx="4397188" cy="4686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FF259-D296-882D-407E-2679F95AA304}"/>
              </a:ext>
            </a:extLst>
          </p:cNvPr>
          <p:cNvSpPr txBox="1"/>
          <p:nvPr/>
        </p:nvSpPr>
        <p:spPr>
          <a:xfrm>
            <a:off x="5210998" y="4735622"/>
            <a:ext cx="1829347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Studio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E877A-EA55-94A0-5333-2FB9895AB14B}"/>
              </a:ext>
            </a:extLst>
          </p:cNvPr>
          <p:cNvSpPr txBox="1"/>
          <p:nvPr/>
        </p:nvSpPr>
        <p:spPr>
          <a:xfrm>
            <a:off x="7429219" y="4735622"/>
            <a:ext cx="1633781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Python Script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C95DD-C0F5-8571-F229-75207CBF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3" y="3429000"/>
            <a:ext cx="1863192" cy="2305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775A5-A8C6-82A9-8EBE-96F351FB19BE}"/>
              </a:ext>
            </a:extLst>
          </p:cNvPr>
          <p:cNvSpPr txBox="1"/>
          <p:nvPr/>
        </p:nvSpPr>
        <p:spPr>
          <a:xfrm>
            <a:off x="555812" y="1343556"/>
            <a:ext cx="1173270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USER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7C6E2-0CB6-89E0-3B5E-FAFB4502C166}"/>
              </a:ext>
            </a:extLst>
          </p:cNvPr>
          <p:cNvSpPr txBox="1"/>
          <p:nvPr/>
        </p:nvSpPr>
        <p:spPr>
          <a:xfrm>
            <a:off x="4976250" y="1356742"/>
            <a:ext cx="2661113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Admin &amp; Developer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D546F-3E54-C2CC-1A21-B9742192DE22}"/>
              </a:ext>
            </a:extLst>
          </p:cNvPr>
          <p:cNvSpPr txBox="1"/>
          <p:nvPr/>
        </p:nvSpPr>
        <p:spPr>
          <a:xfrm>
            <a:off x="2201231" y="859220"/>
            <a:ext cx="5170005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실행환경 기준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Revit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(2023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설치 및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설치 필요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DC999-14A5-0208-55A6-C2B7CA0AF1E2}"/>
              </a:ext>
            </a:extLst>
          </p:cNvPr>
          <p:cNvSpPr txBox="1"/>
          <p:nvPr/>
        </p:nvSpPr>
        <p:spPr>
          <a:xfrm>
            <a:off x="3369843" y="5049759"/>
            <a:ext cx="1492268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+ Excel</a:t>
            </a:r>
          </a:p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(Family</a:t>
            </a:r>
            <a:r>
              <a:rPr lang="ko-KR" altLang="en-US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List)</a:t>
            </a:r>
            <a:endParaRPr lang="ko-KR" altLang="en-US" dirty="0">
              <a:solidFill>
                <a:srgbClr val="00B0F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4708B0C-A289-173E-846B-5B8631358CF8}"/>
              </a:ext>
            </a:extLst>
          </p:cNvPr>
          <p:cNvSpPr/>
          <p:nvPr/>
        </p:nvSpPr>
        <p:spPr>
          <a:xfrm flipH="1" flipV="1">
            <a:off x="1417460" y="4353678"/>
            <a:ext cx="1948945" cy="1160764"/>
          </a:xfrm>
          <a:custGeom>
            <a:avLst/>
            <a:gdLst>
              <a:gd name="connsiteX0" fmla="*/ 0 w 1219200"/>
              <a:gd name="connsiteY0" fmla="*/ 0 h 1257300"/>
              <a:gd name="connsiteX1" fmla="*/ 885825 w 1219200"/>
              <a:gd name="connsiteY1" fmla="*/ 447675 h 1257300"/>
              <a:gd name="connsiteX2" fmla="*/ 1219200 w 1219200"/>
              <a:gd name="connsiteY2" fmla="*/ 1257300 h 1257300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5787" h="1324869">
                <a:moveTo>
                  <a:pt x="0" y="0"/>
                </a:moveTo>
                <a:cubicBezTo>
                  <a:pt x="341312" y="119062"/>
                  <a:pt x="682625" y="238125"/>
                  <a:pt x="885825" y="447675"/>
                </a:cubicBezTo>
                <a:cubicBezTo>
                  <a:pt x="1089025" y="657225"/>
                  <a:pt x="1150007" y="1305820"/>
                  <a:pt x="1195787" y="1324869"/>
                </a:cubicBezTo>
              </a:path>
            </a:pathLst>
          </a:custGeom>
          <a:noFill/>
          <a:ln w="50800">
            <a:solidFill>
              <a:srgbClr val="00B0F0"/>
            </a:solidFill>
            <a:prstDash val="sysDash"/>
            <a:tailEnd type="stealth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3BDF1-24DB-FEDF-0A3F-8D6B4DCDD568}"/>
              </a:ext>
            </a:extLst>
          </p:cNvPr>
          <p:cNvSpPr txBox="1"/>
          <p:nvPr/>
        </p:nvSpPr>
        <p:spPr>
          <a:xfrm>
            <a:off x="1304190" y="4735622"/>
            <a:ext cx="179408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Player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93B80-6044-B467-6F36-A41C7B05A5A9}"/>
              </a:ext>
            </a:extLst>
          </p:cNvPr>
          <p:cNvSpPr txBox="1"/>
          <p:nvPr/>
        </p:nvSpPr>
        <p:spPr>
          <a:xfrm>
            <a:off x="4143863" y="4735622"/>
            <a:ext cx="71481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Revit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D3C33F-0DB5-C6D9-720C-FDBE9C3CAFCD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7CE507BC-B9B6-DD7E-2A1F-DC2EAA77C7C0}"/>
              </a:ext>
            </a:extLst>
          </p:cNvPr>
          <p:cNvSpPr/>
          <p:nvPr/>
        </p:nvSpPr>
        <p:spPr>
          <a:xfrm>
            <a:off x="387020" y="1223211"/>
            <a:ext cx="706153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BIM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물량산출 툴 이용 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User Manual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에 규정된 설정 사항 준수하도록 사용자 가이드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8F96B-E7F8-1DCF-31F1-BF284ACE3E59}"/>
              </a:ext>
            </a:extLst>
          </p:cNvPr>
          <p:cNvSpPr txBox="1"/>
          <p:nvPr/>
        </p:nvSpPr>
        <p:spPr>
          <a:xfrm>
            <a:off x="477370" y="1802197"/>
            <a:ext cx="8254253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User Manual</a:t>
            </a:r>
            <a:r>
              <a:rPr lang="ko-KR" altLang="en-US" sz="1100" dirty="0">
                <a:latin typeface="+mn-ea"/>
              </a:rPr>
              <a:t>에서 언급한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</a:rPr>
              <a:t>“패밀리 타입 명칭 일치”</a:t>
            </a:r>
            <a:r>
              <a:rPr lang="en-US" altLang="ko-KR" sz="1100" b="1" dirty="0">
                <a:latin typeface="+mn-ea"/>
              </a:rPr>
              <a:t>(Revit &amp; Family List both) | “Q’ty Cal Type Tag </a:t>
            </a:r>
            <a:r>
              <a:rPr lang="ko-KR" altLang="en-US" sz="1100" b="1" dirty="0">
                <a:latin typeface="+mn-ea"/>
              </a:rPr>
              <a:t>명칭 일치”</a:t>
            </a:r>
            <a:r>
              <a:rPr lang="en-US" altLang="ko-KR" sz="1100" b="1" dirty="0">
                <a:latin typeface="+mn-ea"/>
              </a:rPr>
              <a:t>(Family List)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en-US" altLang="ko-KR" sz="1100" b="1" dirty="0">
                <a:latin typeface="+mn-ea"/>
              </a:rPr>
              <a:t>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Units</a:t>
            </a:r>
            <a:r>
              <a:rPr lang="ko-KR" altLang="en-US" sz="1100" b="1" dirty="0">
                <a:latin typeface="+mn-ea"/>
              </a:rPr>
              <a:t> 설정 확인</a:t>
            </a:r>
            <a:r>
              <a:rPr lang="en-US" altLang="ko-KR" sz="1100" b="1" dirty="0">
                <a:latin typeface="+mn-ea"/>
              </a:rPr>
              <a:t>(Revit) 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Survey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Point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높이 설정 확인</a:t>
            </a:r>
            <a:r>
              <a:rPr lang="en-US" altLang="ko-KR" sz="1100" b="1" dirty="0">
                <a:latin typeface="+mn-ea"/>
              </a:rPr>
              <a:t>(Revit)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등 상기의 준수사항이 지켜져야 물량산출 툴이 동작함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따라서 실행프로젝트 </a:t>
            </a:r>
            <a:r>
              <a:rPr lang="en-US" altLang="ko-KR" sz="1100" dirty="0">
                <a:latin typeface="+mn-ea"/>
              </a:rPr>
              <a:t>W/G </a:t>
            </a:r>
            <a:r>
              <a:rPr lang="ko-KR" altLang="en-US" sz="1100" dirty="0">
                <a:latin typeface="+mn-ea"/>
              </a:rPr>
              <a:t>이 협력업체에 모델링 작업지시를 할 때 해당 내용을 포함 할 수 있도록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전파교육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프로젝트 초기 </a:t>
            </a:r>
            <a:r>
              <a:rPr lang="en-US" altLang="ko-KR" sz="1100" dirty="0">
                <a:latin typeface="+mn-ea"/>
              </a:rPr>
              <a:t>BIM </a:t>
            </a:r>
            <a:r>
              <a:rPr lang="ko-KR" altLang="en-US" sz="1100" dirty="0">
                <a:latin typeface="+mn-ea"/>
              </a:rPr>
              <a:t>가이드 사항 등을 문서로 제작 후 고지 필요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또한 작성된 </a:t>
            </a:r>
            <a:r>
              <a:rPr lang="en-US" altLang="ko-KR" sz="1100" dirty="0">
                <a:latin typeface="+mn-ea"/>
              </a:rPr>
              <a:t>Revit </a:t>
            </a:r>
            <a:r>
              <a:rPr lang="ko-KR" altLang="en-US" sz="1100" dirty="0">
                <a:latin typeface="+mn-ea"/>
              </a:rPr>
              <a:t>모델링이 물량산출 툴 실행에 적합한 상태인지 쉽게 검토할 수 있도록 모델링 검토 툴 제작 및 팀 내 배포</a:t>
            </a:r>
          </a:p>
        </p:txBody>
      </p:sp>
    </p:spTree>
    <p:extLst>
      <p:ext uri="{BB962C8B-B14F-4D97-AF65-F5344CB8AC3E}">
        <p14:creationId xmlns:p14="http://schemas.microsoft.com/office/powerpoint/2010/main" val="30680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18C6435-13B1-8619-842B-EBC1CF8A9054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E157C-60F1-474E-E3C5-A65CD274D5F2}"/>
              </a:ext>
            </a:extLst>
          </p:cNvPr>
          <p:cNvSpPr txBox="1"/>
          <p:nvPr/>
        </p:nvSpPr>
        <p:spPr>
          <a:xfrm>
            <a:off x="552895" y="3245409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Step.1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오류 유형 판단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1&gt; Input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data</a:t>
            </a:r>
            <a:r>
              <a:rPr lang="ko-KR" altLang="en-US" sz="1200" b="1" dirty="0"/>
              <a:t> 양식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Revit</a:t>
            </a:r>
            <a:r>
              <a:rPr lang="ko-KR" altLang="en-US" sz="1200" dirty="0"/>
              <a:t> 모델링과 </a:t>
            </a:r>
            <a:r>
              <a:rPr lang="en-US" altLang="ko-KR" sz="1200" dirty="0"/>
              <a:t>Family List </a:t>
            </a:r>
            <a:r>
              <a:rPr lang="ko-KR" altLang="en-US" sz="1200" dirty="0"/>
              <a:t>입력사항을 검토해 </a:t>
            </a:r>
            <a:r>
              <a:rPr lang="en-US" altLang="ko-KR" sz="1200" dirty="0"/>
              <a:t>input data</a:t>
            </a:r>
            <a:r>
              <a:rPr lang="ko-KR" altLang="en-US" sz="1200" dirty="0"/>
              <a:t>가 제대로 들어갈 수 있도록 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엑셀 양 측 오류 사항 고지 및 권장 수정 결과 안내 및 송부 후 조치 결과 기록</a:t>
            </a:r>
            <a:r>
              <a:rPr lang="en-US" altLang="ko-KR" sz="1200" dirty="0"/>
              <a:t>.</a:t>
            </a:r>
          </a:p>
          <a:p>
            <a:pPr marL="358775">
              <a:lnSpc>
                <a:spcPct val="150000"/>
              </a:lnSpc>
            </a:pPr>
            <a:endParaRPr lang="en-US" altLang="ko-KR" sz="1200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2&gt; </a:t>
            </a:r>
            <a:r>
              <a:rPr lang="ko-KR" altLang="en-US" sz="1200" b="1" dirty="0" err="1"/>
              <a:t>다이나모</a:t>
            </a:r>
            <a:r>
              <a:rPr lang="ko-KR" altLang="en-US" sz="1200" b="1" dirty="0"/>
              <a:t> 내부 알고리즘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ko-KR" altLang="en-US" sz="1200" dirty="0" err="1"/>
              <a:t>다이나모</a:t>
            </a:r>
            <a:r>
              <a:rPr lang="ko-KR" altLang="en-US" sz="1200" dirty="0"/>
              <a:t> 내부의 어떤 구간에서 오류 발생하는지 확인 후 </a:t>
            </a:r>
            <a:r>
              <a:rPr lang="en-US" altLang="ko-KR" sz="1200" dirty="0"/>
              <a:t>Dev </a:t>
            </a:r>
            <a:r>
              <a:rPr lang="ko-KR" altLang="en-US" sz="1200" dirty="0"/>
              <a:t>팀에 인계</a:t>
            </a:r>
            <a:r>
              <a:rPr lang="en-US" altLang="ko-KR" sz="1200" dirty="0"/>
              <a:t>. (</a:t>
            </a:r>
            <a:r>
              <a:rPr lang="ko-KR" altLang="en-US" sz="1200" dirty="0"/>
              <a:t>매뉴얼 </a:t>
            </a:r>
            <a:r>
              <a:rPr lang="en-US" altLang="ko-KR" sz="1200" dirty="0"/>
              <a:t>For Developer </a:t>
            </a:r>
            <a:r>
              <a:rPr lang="ko-KR" altLang="en-US" sz="1200" dirty="0"/>
              <a:t>파트의 </a:t>
            </a:r>
            <a:r>
              <a:rPr lang="en-US" altLang="ko-KR" sz="1200" dirty="0"/>
              <a:t>1. Appearance </a:t>
            </a:r>
            <a:r>
              <a:rPr lang="ko-KR" altLang="en-US" sz="1200" dirty="0"/>
              <a:t>에 나온 코드 맵 참고</a:t>
            </a:r>
            <a:r>
              <a:rPr lang="en-US" altLang="ko-KR" sz="1200" dirty="0"/>
              <a:t>)</a:t>
            </a:r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Dev</a:t>
            </a:r>
            <a:r>
              <a:rPr lang="ko-KR" altLang="en-US" sz="1200" dirty="0"/>
              <a:t>팀이 알고리즘 수정 조치 후 </a:t>
            </a:r>
            <a:r>
              <a:rPr lang="en-US" altLang="ko-KR" sz="1200" dirty="0"/>
              <a:t>Admin</a:t>
            </a:r>
            <a:r>
              <a:rPr lang="ko-KR" altLang="en-US" sz="1200" dirty="0"/>
              <a:t>에 결과 송부</a:t>
            </a:r>
            <a:r>
              <a:rPr lang="en-US" altLang="ko-KR" sz="1200" dirty="0"/>
              <a:t>.(</a:t>
            </a:r>
            <a:r>
              <a:rPr lang="ko-KR" altLang="en-US" sz="1200" dirty="0"/>
              <a:t>팀</a:t>
            </a:r>
            <a:r>
              <a:rPr lang="en-US" altLang="ko-KR" sz="1200" dirty="0"/>
              <a:t> </a:t>
            </a:r>
            <a:r>
              <a:rPr lang="ko-KR" altLang="en-US" sz="1200" dirty="0"/>
              <a:t>표준 변경이 필요할 경우 해당 내용 정리하여 고지 필요</a:t>
            </a:r>
            <a:r>
              <a:rPr lang="en-US" altLang="ko-KR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134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Step.0 : </a:t>
            </a:r>
            <a:r>
              <a:rPr lang="ko-KR" altLang="en-US" sz="1600" b="1" dirty="0"/>
              <a:t>오류 사례 접수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에러</a:t>
            </a:r>
            <a:r>
              <a:rPr lang="en-US" altLang="ko-KR" sz="1200" dirty="0"/>
              <a:t> </a:t>
            </a:r>
            <a:r>
              <a:rPr lang="ko-KR" altLang="en-US" sz="1200" dirty="0"/>
              <a:t>접수 시</a:t>
            </a:r>
            <a:r>
              <a:rPr lang="en-US" altLang="ko-KR" sz="1200" dirty="0"/>
              <a:t>, Admin</a:t>
            </a:r>
            <a:r>
              <a:rPr lang="ko-KR" altLang="en-US" sz="1200" dirty="0"/>
              <a:t>은 오류 항목과 발생 배경을 </a:t>
            </a:r>
            <a:r>
              <a:rPr lang="ko-KR" altLang="en-US" sz="1200" b="1" dirty="0"/>
              <a:t>오류 사례 조치 결과 기록</a:t>
            </a:r>
            <a:r>
              <a:rPr lang="ko-KR" altLang="en-US" sz="1200" dirty="0"/>
              <a:t> 양식에 기재한다</a:t>
            </a:r>
            <a:r>
              <a:rPr lang="en-US" altLang="ko-KR" sz="1200" dirty="0"/>
              <a:t>.(</a:t>
            </a:r>
            <a:r>
              <a:rPr lang="ko-KR" altLang="en-US" sz="1200" dirty="0"/>
              <a:t>프로젝트</a:t>
            </a:r>
            <a:r>
              <a:rPr lang="en-US" altLang="ko-KR" sz="1200" dirty="0"/>
              <a:t>, Revit-Dynamo</a:t>
            </a:r>
            <a:r>
              <a:rPr lang="ko-KR" altLang="en-US" sz="1200" dirty="0"/>
              <a:t> 버전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선행오류 여부</a:t>
            </a:r>
            <a:r>
              <a:rPr lang="en-US" altLang="ko-KR" sz="1200" dirty="0"/>
              <a:t>, Dyn Player </a:t>
            </a:r>
            <a:r>
              <a:rPr lang="ko-KR" altLang="en-US" sz="1200" dirty="0"/>
              <a:t>동작 시 오작동 상황 설명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73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Step.2 : </a:t>
            </a:r>
            <a:r>
              <a:rPr lang="ko-KR" altLang="en-US" sz="1600" b="1" dirty="0"/>
              <a:t>조치 결과 작성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조치의 결과는 조치 완료 </a:t>
            </a:r>
            <a:r>
              <a:rPr lang="en-US" altLang="ko-KR" sz="1200" dirty="0"/>
              <a:t>| </a:t>
            </a:r>
            <a:r>
              <a:rPr lang="ko-KR" altLang="en-US" sz="1200" dirty="0"/>
              <a:t>후속 오류 발생 </a:t>
            </a:r>
            <a:r>
              <a:rPr lang="en-US" altLang="ko-KR" sz="1200" dirty="0"/>
              <a:t>2</a:t>
            </a:r>
            <a:r>
              <a:rPr lang="ko-KR" altLang="en-US" sz="1200" dirty="0"/>
              <a:t>가지로 나뉜다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조치 완료의 경우</a:t>
            </a:r>
            <a:endParaRPr lang="en-US" altLang="ko-KR" sz="1200" b="1" dirty="0"/>
          </a:p>
          <a:p>
            <a:pPr marL="355600">
              <a:lnSpc>
                <a:spcPct val="150000"/>
              </a:lnSpc>
            </a:pPr>
            <a:r>
              <a:rPr lang="ko-KR" altLang="en-US" sz="1200" dirty="0"/>
              <a:t>조치한 내용 및 결과 기입하고 종결</a:t>
            </a:r>
            <a:r>
              <a:rPr lang="en-US" altLang="ko-KR" sz="1200" dirty="0"/>
              <a:t>. Step.1</a:t>
            </a:r>
            <a:r>
              <a:rPr lang="ko-KR" altLang="en-US" sz="1200" dirty="0"/>
              <a:t>의 </a:t>
            </a:r>
            <a:r>
              <a:rPr lang="en-US" altLang="ko-KR" sz="1200" dirty="0"/>
              <a:t>Case2</a:t>
            </a:r>
            <a:r>
              <a:rPr lang="ko-KR" altLang="en-US" sz="1200" dirty="0"/>
              <a:t>에 따라 팀 표준이 변경된 사항이라면 팀 전체에 해당 내용 공지 및 변경 파일</a:t>
            </a:r>
            <a:r>
              <a:rPr lang="en-US" altLang="ko-KR" sz="1200" dirty="0"/>
              <a:t>(</a:t>
            </a:r>
            <a:r>
              <a:rPr lang="ko-KR" altLang="en-US" sz="1200" dirty="0"/>
              <a:t>팀 표준 패밀리 리스트 혹은 </a:t>
            </a:r>
            <a:r>
              <a:rPr lang="en-US" altLang="ko-KR" sz="1200" dirty="0"/>
              <a:t>Revit template)</a:t>
            </a:r>
            <a:r>
              <a:rPr lang="ko-KR" altLang="en-US" sz="1200" dirty="0"/>
              <a:t> 재 배포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후속 오류 발생의 경우</a:t>
            </a:r>
            <a:endParaRPr lang="en-US" altLang="ko-KR" sz="1200" b="1" dirty="0"/>
          </a:p>
          <a:p>
            <a:pPr indent="355600">
              <a:lnSpc>
                <a:spcPct val="150000"/>
              </a:lnSpc>
            </a:pPr>
            <a:r>
              <a:rPr lang="en-US" altLang="ko-KR" sz="1200" dirty="0"/>
              <a:t>Step.0 </a:t>
            </a:r>
            <a:r>
              <a:rPr lang="ko-KR" altLang="en-US" sz="1200" dirty="0"/>
              <a:t>으로 돌아가 신규 오류 항목 작성</a:t>
            </a:r>
            <a:endParaRPr lang="en-US" altLang="ko-KR" sz="1200" dirty="0"/>
          </a:p>
        </p:txBody>
      </p:sp>
      <p:sp>
        <p:nvSpPr>
          <p:cNvPr id="7" name="모서리가 둥근 직사각형 55">
            <a:extLst>
              <a:ext uri="{FF2B5EF4-FFF2-40B4-BE49-F238E27FC236}">
                <a16:creationId xmlns:a16="http://schemas.microsoft.com/office/drawing/2014/main" id="{EAD98EEA-B217-BC11-5ABC-CD75165688B6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</p:spTree>
    <p:extLst>
      <p:ext uri="{BB962C8B-B14F-4D97-AF65-F5344CB8AC3E}">
        <p14:creationId xmlns:p14="http://schemas.microsoft.com/office/powerpoint/2010/main" val="372033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3503662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후기 및 개선 요구 사항 취합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46DA4-1749-95A1-DD72-8DD8FE0270B0}"/>
              </a:ext>
            </a:extLst>
          </p:cNvPr>
          <p:cNvSpPr txBox="1"/>
          <p:nvPr/>
        </p:nvSpPr>
        <p:spPr>
          <a:xfrm>
            <a:off x="552895" y="1802197"/>
            <a:ext cx="889945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의견 취합 양식을 배포하여 정기적 피드백 취합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이메일 혹은 </a:t>
            </a:r>
            <a:r>
              <a:rPr lang="ko-KR" altLang="en-US" sz="1200" dirty="0" err="1"/>
              <a:t>팀즈를</a:t>
            </a:r>
            <a:r>
              <a:rPr lang="ko-KR" altLang="en-US" sz="1200" dirty="0"/>
              <a:t> 활용하여 의견 수집 및 차후 개정 사항에 반영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자주 발생하는 오류</a:t>
            </a:r>
            <a:r>
              <a:rPr lang="en-US" altLang="ko-KR" sz="1200" dirty="0"/>
              <a:t>, </a:t>
            </a:r>
            <a:r>
              <a:rPr lang="ko-KR" altLang="en-US" sz="1200" dirty="0"/>
              <a:t>자주 문의되는 사항은 정리하여 </a:t>
            </a:r>
            <a:r>
              <a:rPr lang="ko-KR" altLang="en-US" sz="1200" dirty="0" err="1"/>
              <a:t>팀즈</a:t>
            </a:r>
            <a:r>
              <a:rPr lang="ko-KR" altLang="en-US" sz="1200" dirty="0"/>
              <a:t> </a:t>
            </a:r>
            <a:r>
              <a:rPr lang="en-US" altLang="ko-KR" sz="1200" dirty="0"/>
              <a:t>BIM</a:t>
            </a:r>
            <a:r>
              <a:rPr lang="ko-KR" altLang="en-US" sz="1200" dirty="0"/>
              <a:t>채널 게시 및 정기적 업데이트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950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2241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Dev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요구 사항 취합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E982B-0971-4B3F-AE9A-3AEA2160DBC1}"/>
              </a:ext>
            </a:extLst>
          </p:cNvPr>
          <p:cNvSpPr txBox="1"/>
          <p:nvPr/>
        </p:nvSpPr>
        <p:spPr>
          <a:xfrm>
            <a:off x="552895" y="1802197"/>
            <a:ext cx="8899450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물량산출 스크립트의 로직 개정을 위한 </a:t>
            </a:r>
            <a:r>
              <a:rPr lang="en-US" altLang="ko-KR" sz="1200" dirty="0"/>
              <a:t>Excel </a:t>
            </a:r>
            <a:r>
              <a:rPr lang="ko-KR" altLang="en-US" sz="1200" dirty="0"/>
              <a:t>데이터 </a:t>
            </a:r>
            <a:r>
              <a:rPr lang="en-US" altLang="ko-KR" sz="1200" dirty="0"/>
              <a:t>(ex.</a:t>
            </a:r>
            <a:r>
              <a:rPr lang="ko-KR" altLang="en-US" sz="1200" dirty="0"/>
              <a:t> </a:t>
            </a:r>
            <a:r>
              <a:rPr lang="en-US" altLang="ko-KR" sz="1200" dirty="0"/>
              <a:t>Family</a:t>
            </a:r>
            <a:r>
              <a:rPr lang="ko-KR" altLang="en-US" sz="1200" dirty="0"/>
              <a:t> </a:t>
            </a:r>
            <a:r>
              <a:rPr lang="en-US" altLang="ko-KR" sz="1200" dirty="0"/>
              <a:t>List,</a:t>
            </a:r>
            <a:r>
              <a:rPr lang="ko-KR" altLang="en-US" sz="1200" dirty="0"/>
              <a:t> </a:t>
            </a:r>
            <a:r>
              <a:rPr lang="en-US" altLang="ko-KR" sz="1200" dirty="0"/>
              <a:t>Building</a:t>
            </a:r>
            <a:r>
              <a:rPr lang="ko-KR" altLang="en-US" sz="1200" dirty="0"/>
              <a:t> </a:t>
            </a:r>
            <a:r>
              <a:rPr lang="en-US" altLang="ko-KR" sz="1200" dirty="0"/>
              <a:t>List)</a:t>
            </a:r>
            <a:r>
              <a:rPr lang="ko-KR" altLang="en-US" sz="1200" dirty="0"/>
              <a:t>의 입력양식에 변화가 필요한지 여부를 </a:t>
            </a:r>
            <a:r>
              <a:rPr lang="en-US" altLang="ko-KR" sz="1200" dirty="0"/>
              <a:t>Dev </a:t>
            </a:r>
            <a:r>
              <a:rPr lang="ko-KR" altLang="en-US" sz="1200" dirty="0"/>
              <a:t>팀을 통해 확인 후 반영하여야 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성능 개선</a:t>
            </a:r>
            <a:r>
              <a:rPr lang="en-US" altLang="ko-KR" sz="1200" dirty="0"/>
              <a:t>, </a:t>
            </a:r>
            <a:r>
              <a:rPr lang="ko-KR" altLang="en-US" sz="1200" dirty="0"/>
              <a:t>정확도 개선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편의성 개선을 위한 스크립트 수정 사안을 대상으로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물량산출 </a:t>
            </a:r>
            <a:r>
              <a:rPr lang="en-US" altLang="ko-KR" sz="1200" dirty="0"/>
              <a:t>Tool </a:t>
            </a:r>
            <a:r>
              <a:rPr lang="ko-KR" altLang="en-US" sz="1200" dirty="0"/>
              <a:t>개발 방향이 </a:t>
            </a:r>
            <a:r>
              <a:rPr lang="en-US" altLang="ko-KR" sz="1200" dirty="0"/>
              <a:t>Dynamo </a:t>
            </a:r>
            <a:r>
              <a:rPr lang="ko-KR" altLang="en-US" sz="1200" dirty="0"/>
              <a:t>스크립트가 아닌</a:t>
            </a:r>
            <a:r>
              <a:rPr lang="en-US" altLang="ko-KR" sz="1200" dirty="0"/>
              <a:t>, Add-On </a:t>
            </a:r>
            <a:r>
              <a:rPr lang="ko-KR" altLang="en-US" sz="1200" dirty="0"/>
              <a:t>개발로 변경되었을 시에도 위 사항은 동일함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71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922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팀 표준 개정 관련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1098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개정 절차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1727E-4FFF-6C68-C164-2E05AC8850B3}"/>
              </a:ext>
            </a:extLst>
          </p:cNvPr>
          <p:cNvSpPr txBox="1"/>
          <p:nvPr/>
        </p:nvSpPr>
        <p:spPr>
          <a:xfrm>
            <a:off x="552895" y="1559670"/>
            <a:ext cx="88994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팀 표준을 개정 하려면 하기 </a:t>
            </a:r>
            <a:r>
              <a:rPr lang="en-US" altLang="ko-KR" sz="1200" dirty="0"/>
              <a:t>A,B,C </a:t>
            </a:r>
            <a:r>
              <a:rPr lang="ko-KR" altLang="en-US" sz="1200" dirty="0"/>
              <a:t>세 가지</a:t>
            </a:r>
            <a:r>
              <a:rPr lang="en-US" altLang="ko-KR" sz="1200" dirty="0"/>
              <a:t> </a:t>
            </a:r>
            <a:r>
              <a:rPr lang="ko-KR" altLang="en-US" sz="1200" dirty="0"/>
              <a:t>경로에서 취합된 의견을 토대로 </a:t>
            </a:r>
            <a:r>
              <a:rPr lang="en-US" altLang="ko-KR" sz="1200" dirty="0"/>
              <a:t>BIM Admin.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내부 회의를 거쳐 결정한다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C6FD49C-6646-15B1-55C2-789116BE1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5025" y="2367405"/>
            <a:ext cx="5867400" cy="341985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B6090E-696C-7EE3-CCDF-6CF360AEB918}"/>
              </a:ext>
            </a:extLst>
          </p:cNvPr>
          <p:cNvSpPr/>
          <p:nvPr/>
        </p:nvSpPr>
        <p:spPr>
          <a:xfrm>
            <a:off x="4649788" y="2714625"/>
            <a:ext cx="342900" cy="1145382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0E42A2-F08A-AC00-AF4E-1712E98E6C10}"/>
              </a:ext>
            </a:extLst>
          </p:cNvPr>
          <p:cNvSpPr txBox="1"/>
          <p:nvPr/>
        </p:nvSpPr>
        <p:spPr>
          <a:xfrm>
            <a:off x="5760720" y="241843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A.</a:t>
            </a:r>
            <a:r>
              <a:rPr lang="ko-KR" altLang="en-US" dirty="0">
                <a:solidFill>
                  <a:srgbClr val="0000FF"/>
                </a:solidFill>
              </a:rPr>
              <a:t> 전사 피드백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68CB22-3C61-D8FC-02AE-251F0C3CCE51}"/>
              </a:ext>
            </a:extLst>
          </p:cNvPr>
          <p:cNvSpPr txBox="1"/>
          <p:nvPr/>
        </p:nvSpPr>
        <p:spPr>
          <a:xfrm>
            <a:off x="395461" y="5016854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FF"/>
                </a:solidFill>
              </a:rPr>
              <a:t>B.</a:t>
            </a:r>
            <a:r>
              <a:rPr lang="ko-KR" altLang="en-US" dirty="0">
                <a:solidFill>
                  <a:srgbClr val="FF00FF"/>
                </a:solidFill>
              </a:rPr>
              <a:t> 사용자 피드백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2B2313-B80A-A337-D105-BAE3D246BEBD}"/>
              </a:ext>
            </a:extLst>
          </p:cNvPr>
          <p:cNvSpPr txBox="1"/>
          <p:nvPr/>
        </p:nvSpPr>
        <p:spPr>
          <a:xfrm>
            <a:off x="7428537" y="5016854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</a:rPr>
              <a:t>C.</a:t>
            </a:r>
            <a:r>
              <a:rPr lang="ko-KR" altLang="en-US" dirty="0">
                <a:solidFill>
                  <a:srgbClr val="FF9933"/>
                </a:solidFill>
              </a:rPr>
              <a:t> 개발자 피드백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D83EBB-B9DF-A12F-FFFB-FAE2A51A1E58}"/>
              </a:ext>
            </a:extLst>
          </p:cNvPr>
          <p:cNvSpPr/>
          <p:nvPr/>
        </p:nvSpPr>
        <p:spPr>
          <a:xfrm>
            <a:off x="2314576" y="4037911"/>
            <a:ext cx="2015418" cy="1839014"/>
          </a:xfrm>
          <a:prstGeom prst="rect">
            <a:avLst/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13E43E-FE87-6274-5A60-77E5451B0BD7}"/>
              </a:ext>
            </a:extLst>
          </p:cNvPr>
          <p:cNvSpPr/>
          <p:nvPr/>
        </p:nvSpPr>
        <p:spPr>
          <a:xfrm>
            <a:off x="5314951" y="4037911"/>
            <a:ext cx="2015418" cy="1839014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3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81BE66-97FE-8055-3121-964B825E664A}"/>
              </a:ext>
            </a:extLst>
          </p:cNvPr>
          <p:cNvSpPr/>
          <p:nvPr/>
        </p:nvSpPr>
        <p:spPr>
          <a:xfrm>
            <a:off x="279442" y="764571"/>
            <a:ext cx="34067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최신 팀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표준 공지 및 배포 절차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94EC21B-B224-3D96-9E08-782E6E5D0DED}"/>
              </a:ext>
            </a:extLst>
          </p:cNvPr>
          <p:cNvSpPr/>
          <p:nvPr/>
        </p:nvSpPr>
        <p:spPr>
          <a:xfrm>
            <a:off x="387022" y="1223211"/>
            <a:ext cx="1613228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>
                <a:solidFill>
                  <a:schemeClr val="tx1"/>
                </a:solidFill>
                <a:latin typeface="+mn-ea"/>
              </a:rPr>
              <a:t>공지 방법 및 수단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12C12-E3E5-C456-9DFA-6CBA0E2032B8}"/>
              </a:ext>
            </a:extLst>
          </p:cNvPr>
          <p:cNvSpPr txBox="1"/>
          <p:nvPr/>
        </p:nvSpPr>
        <p:spPr>
          <a:xfrm>
            <a:off x="552895" y="1802197"/>
            <a:ext cx="88994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이메일 알림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err="1"/>
              <a:t>팀즈</a:t>
            </a:r>
            <a:r>
              <a:rPr lang="ko-KR" altLang="en-US" sz="1200" dirty="0"/>
              <a:t> </a:t>
            </a:r>
            <a:r>
              <a:rPr lang="en-US" altLang="ko-KR" sz="1200" dirty="0"/>
              <a:t>BIM </a:t>
            </a:r>
            <a:r>
              <a:rPr lang="ko-KR" altLang="en-US" sz="1200" dirty="0"/>
              <a:t>채널에 주요 변경사항 공지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991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Developer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89871B-6B3E-CB6F-7FFE-2955D8A4E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5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04672-0B17-F88B-F13F-FB723DFAA826}"/>
              </a:ext>
            </a:extLst>
          </p:cNvPr>
          <p:cNvSpPr txBox="1"/>
          <p:nvPr/>
        </p:nvSpPr>
        <p:spPr>
          <a:xfrm>
            <a:off x="469943" y="1484259"/>
            <a:ext cx="7912057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Code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A8192-8944-3DE6-4305-ED751F380FB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6499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28F8B53E-7799-12D5-33B6-4251D782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" y="2153167"/>
            <a:ext cx="9354126" cy="2551666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160E9DB-69B5-F6E1-2B5D-B305EDA96507}"/>
              </a:ext>
            </a:extLst>
          </p:cNvPr>
          <p:cNvSpPr/>
          <p:nvPr/>
        </p:nvSpPr>
        <p:spPr>
          <a:xfrm>
            <a:off x="190500" y="2423160"/>
            <a:ext cx="6118860" cy="1775460"/>
          </a:xfrm>
          <a:custGeom>
            <a:avLst/>
            <a:gdLst>
              <a:gd name="connsiteX0" fmla="*/ 0 w 6118860"/>
              <a:gd name="connsiteY0" fmla="*/ 0 h 1775460"/>
              <a:gd name="connsiteX1" fmla="*/ 2461260 w 6118860"/>
              <a:gd name="connsiteY1" fmla="*/ 0 h 1775460"/>
              <a:gd name="connsiteX2" fmla="*/ 3893820 w 6118860"/>
              <a:gd name="connsiteY2" fmla="*/ 1135380 h 1775460"/>
              <a:gd name="connsiteX3" fmla="*/ 6118860 w 6118860"/>
              <a:gd name="connsiteY3" fmla="*/ 1135380 h 1775460"/>
              <a:gd name="connsiteX4" fmla="*/ 6118860 w 6118860"/>
              <a:gd name="connsiteY4" fmla="*/ 1775460 h 1775460"/>
              <a:gd name="connsiteX5" fmla="*/ 3672840 w 6118860"/>
              <a:gd name="connsiteY5" fmla="*/ 1775460 h 1775460"/>
              <a:gd name="connsiteX6" fmla="*/ 2788920 w 6118860"/>
              <a:gd name="connsiteY6" fmla="*/ 944880 h 1775460"/>
              <a:gd name="connsiteX7" fmla="*/ 1158240 w 6118860"/>
              <a:gd name="connsiteY7" fmla="*/ 944880 h 1775460"/>
              <a:gd name="connsiteX8" fmla="*/ 975360 w 6118860"/>
              <a:gd name="connsiteY8" fmla="*/ 777240 h 1775460"/>
              <a:gd name="connsiteX9" fmla="*/ 15240 w 6118860"/>
              <a:gd name="connsiteY9" fmla="*/ 777240 h 1775460"/>
              <a:gd name="connsiteX10" fmla="*/ 0 w 6118860"/>
              <a:gd name="connsiteY10" fmla="*/ 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8860" h="1775460">
                <a:moveTo>
                  <a:pt x="0" y="0"/>
                </a:moveTo>
                <a:lnTo>
                  <a:pt x="2461260" y="0"/>
                </a:lnTo>
                <a:lnTo>
                  <a:pt x="3893820" y="1135380"/>
                </a:lnTo>
                <a:lnTo>
                  <a:pt x="6118860" y="1135380"/>
                </a:lnTo>
                <a:lnTo>
                  <a:pt x="6118860" y="1775460"/>
                </a:lnTo>
                <a:lnTo>
                  <a:pt x="3672840" y="1775460"/>
                </a:lnTo>
                <a:lnTo>
                  <a:pt x="2788920" y="944880"/>
                </a:lnTo>
                <a:lnTo>
                  <a:pt x="1158240" y="944880"/>
                </a:lnTo>
                <a:lnTo>
                  <a:pt x="975360" y="777240"/>
                </a:lnTo>
                <a:lnTo>
                  <a:pt x="15240" y="77724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B6133-FEA0-3595-A426-1BBFEDEF3CEE}"/>
              </a:ext>
            </a:extLst>
          </p:cNvPr>
          <p:cNvSpPr txBox="1"/>
          <p:nvPr/>
        </p:nvSpPr>
        <p:spPr>
          <a:xfrm>
            <a:off x="172059" y="20538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Excel Data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28D57AA-BC75-FEEF-A2CA-917137BB88AF}"/>
              </a:ext>
            </a:extLst>
          </p:cNvPr>
          <p:cNvSpPr/>
          <p:nvPr/>
        </p:nvSpPr>
        <p:spPr>
          <a:xfrm>
            <a:off x="198120" y="3276600"/>
            <a:ext cx="5379720" cy="1539240"/>
          </a:xfrm>
          <a:custGeom>
            <a:avLst/>
            <a:gdLst>
              <a:gd name="connsiteX0" fmla="*/ 0 w 5379720"/>
              <a:gd name="connsiteY0" fmla="*/ 0 h 1539240"/>
              <a:gd name="connsiteX1" fmla="*/ 929640 w 5379720"/>
              <a:gd name="connsiteY1" fmla="*/ 0 h 1539240"/>
              <a:gd name="connsiteX2" fmla="*/ 1424940 w 5379720"/>
              <a:gd name="connsiteY2" fmla="*/ 396240 h 1539240"/>
              <a:gd name="connsiteX3" fmla="*/ 3025140 w 5379720"/>
              <a:gd name="connsiteY3" fmla="*/ 396240 h 1539240"/>
              <a:gd name="connsiteX4" fmla="*/ 3649980 w 5379720"/>
              <a:gd name="connsiteY4" fmla="*/ 975360 h 1539240"/>
              <a:gd name="connsiteX5" fmla="*/ 5379720 w 5379720"/>
              <a:gd name="connsiteY5" fmla="*/ 975360 h 1539240"/>
              <a:gd name="connsiteX6" fmla="*/ 5379720 w 5379720"/>
              <a:gd name="connsiteY6" fmla="*/ 1539240 h 1539240"/>
              <a:gd name="connsiteX7" fmla="*/ 3429000 w 5379720"/>
              <a:gd name="connsiteY7" fmla="*/ 1539240 h 1539240"/>
              <a:gd name="connsiteX8" fmla="*/ 2819400 w 5379720"/>
              <a:gd name="connsiteY8" fmla="*/ 1036320 h 1539240"/>
              <a:gd name="connsiteX9" fmla="*/ 1592580 w 5379720"/>
              <a:gd name="connsiteY9" fmla="*/ 1036320 h 1539240"/>
              <a:gd name="connsiteX10" fmla="*/ 1005840 w 5379720"/>
              <a:gd name="connsiteY10" fmla="*/ 594360 h 1539240"/>
              <a:gd name="connsiteX11" fmla="*/ 30480 w 5379720"/>
              <a:gd name="connsiteY11" fmla="*/ 594360 h 1539240"/>
              <a:gd name="connsiteX12" fmla="*/ 0 w 5379720"/>
              <a:gd name="connsiteY12" fmla="*/ 0 h 15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9720" h="1539240">
                <a:moveTo>
                  <a:pt x="0" y="0"/>
                </a:moveTo>
                <a:lnTo>
                  <a:pt x="929640" y="0"/>
                </a:lnTo>
                <a:lnTo>
                  <a:pt x="1424940" y="396240"/>
                </a:lnTo>
                <a:lnTo>
                  <a:pt x="3025140" y="396240"/>
                </a:lnTo>
                <a:lnTo>
                  <a:pt x="3649980" y="975360"/>
                </a:lnTo>
                <a:lnTo>
                  <a:pt x="5379720" y="975360"/>
                </a:lnTo>
                <a:lnTo>
                  <a:pt x="5379720" y="1539240"/>
                </a:lnTo>
                <a:lnTo>
                  <a:pt x="3429000" y="1539240"/>
                </a:lnTo>
                <a:lnTo>
                  <a:pt x="2819400" y="1036320"/>
                </a:lnTo>
                <a:lnTo>
                  <a:pt x="1592580" y="1036320"/>
                </a:lnTo>
                <a:lnTo>
                  <a:pt x="1005840" y="594360"/>
                </a:lnTo>
                <a:lnTo>
                  <a:pt x="30480" y="5943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1CB0A-B611-D7C9-2B59-EE3E851EA59F}"/>
              </a:ext>
            </a:extLst>
          </p:cNvPr>
          <p:cNvSpPr txBox="1"/>
          <p:nvPr/>
        </p:nvSpPr>
        <p:spPr>
          <a:xfrm>
            <a:off x="342900" y="4544059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Data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99984-220F-846B-9D5F-DFE47B2FB94B}"/>
              </a:ext>
            </a:extLst>
          </p:cNvPr>
          <p:cNvSpPr txBox="1"/>
          <p:nvPr/>
        </p:nvSpPr>
        <p:spPr>
          <a:xfrm>
            <a:off x="3745118" y="155650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 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A,B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구간 조합 연산 및 물량산출결과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Export</a:t>
            </a:r>
            <a:endParaRPr lang="ko-KR" altLang="en-US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B1D66-9CF1-DB12-3098-822176849B12}"/>
              </a:ext>
            </a:extLst>
          </p:cNvPr>
          <p:cNvSpPr txBox="1"/>
          <p:nvPr/>
        </p:nvSpPr>
        <p:spPr>
          <a:xfrm>
            <a:off x="408067" y="292175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A29EE-7E97-4F35-2401-134E2540A398}"/>
              </a:ext>
            </a:extLst>
          </p:cNvPr>
          <p:cNvSpPr txBox="1"/>
          <p:nvPr/>
        </p:nvSpPr>
        <p:spPr>
          <a:xfrm>
            <a:off x="1686954" y="297457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CFD50-3F54-0D4F-069E-70A107E7F72F}"/>
              </a:ext>
            </a:extLst>
          </p:cNvPr>
          <p:cNvSpPr txBox="1"/>
          <p:nvPr/>
        </p:nvSpPr>
        <p:spPr>
          <a:xfrm>
            <a:off x="4630179" y="390772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E9B6-715D-FFA7-FB54-88D6214FCB66}"/>
              </a:ext>
            </a:extLst>
          </p:cNvPr>
          <p:cNvSpPr txBox="1"/>
          <p:nvPr/>
        </p:nvSpPr>
        <p:spPr>
          <a:xfrm>
            <a:off x="457293" y="355885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FE233-E043-619B-3C03-FAD49637C9CB}"/>
              </a:ext>
            </a:extLst>
          </p:cNvPr>
          <p:cNvSpPr txBox="1"/>
          <p:nvPr/>
        </p:nvSpPr>
        <p:spPr>
          <a:xfrm>
            <a:off x="2178143" y="407161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FF647-52CA-3EA7-27C7-9B3E1BEAACBC}"/>
              </a:ext>
            </a:extLst>
          </p:cNvPr>
          <p:cNvSpPr txBox="1"/>
          <p:nvPr/>
        </p:nvSpPr>
        <p:spPr>
          <a:xfrm>
            <a:off x="4187429" y="454405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0B73B52-5D40-D2C9-AB3D-3B0BCE0FC9D5}"/>
              </a:ext>
            </a:extLst>
          </p:cNvPr>
          <p:cNvSpPr/>
          <p:nvPr/>
        </p:nvSpPr>
        <p:spPr>
          <a:xfrm>
            <a:off x="3581400" y="2125980"/>
            <a:ext cx="6126480" cy="1394460"/>
          </a:xfrm>
          <a:custGeom>
            <a:avLst/>
            <a:gdLst>
              <a:gd name="connsiteX0" fmla="*/ 0 w 6126480"/>
              <a:gd name="connsiteY0" fmla="*/ 182880 h 1394460"/>
              <a:gd name="connsiteX1" fmla="*/ 0 w 6126480"/>
              <a:gd name="connsiteY1" fmla="*/ 922020 h 1394460"/>
              <a:gd name="connsiteX2" fmla="*/ 68580 w 6126480"/>
              <a:gd name="connsiteY2" fmla="*/ 914400 h 1394460"/>
              <a:gd name="connsiteX3" fmla="*/ 1112520 w 6126480"/>
              <a:gd name="connsiteY3" fmla="*/ 914400 h 1394460"/>
              <a:gd name="connsiteX4" fmla="*/ 1348740 w 6126480"/>
              <a:gd name="connsiteY4" fmla="*/ 1089660 h 1394460"/>
              <a:gd name="connsiteX5" fmla="*/ 1348740 w 6126480"/>
              <a:gd name="connsiteY5" fmla="*/ 1394460 h 1394460"/>
              <a:gd name="connsiteX6" fmla="*/ 2354580 w 6126480"/>
              <a:gd name="connsiteY6" fmla="*/ 1394460 h 1394460"/>
              <a:gd name="connsiteX7" fmla="*/ 2857500 w 6126480"/>
              <a:gd name="connsiteY7" fmla="*/ 1066800 h 1394460"/>
              <a:gd name="connsiteX8" fmla="*/ 3634740 w 6126480"/>
              <a:gd name="connsiteY8" fmla="*/ 1066800 h 1394460"/>
              <a:gd name="connsiteX9" fmla="*/ 3909060 w 6126480"/>
              <a:gd name="connsiteY9" fmla="*/ 1394460 h 1394460"/>
              <a:gd name="connsiteX10" fmla="*/ 6126480 w 6126480"/>
              <a:gd name="connsiteY10" fmla="*/ 1394460 h 1394460"/>
              <a:gd name="connsiteX11" fmla="*/ 6126480 w 6126480"/>
              <a:gd name="connsiteY11" fmla="*/ 518160 h 1394460"/>
              <a:gd name="connsiteX12" fmla="*/ 5006340 w 6126480"/>
              <a:gd name="connsiteY12" fmla="*/ 518160 h 1394460"/>
              <a:gd name="connsiteX13" fmla="*/ 4427220 w 6126480"/>
              <a:gd name="connsiteY13" fmla="*/ 0 h 1394460"/>
              <a:gd name="connsiteX14" fmla="*/ 137160 w 6126480"/>
              <a:gd name="connsiteY14" fmla="*/ 0 h 1394460"/>
              <a:gd name="connsiteX15" fmla="*/ 0 w 6126480"/>
              <a:gd name="connsiteY15" fmla="*/ 18288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6480" h="1394460">
                <a:moveTo>
                  <a:pt x="0" y="182880"/>
                </a:moveTo>
                <a:lnTo>
                  <a:pt x="0" y="922020"/>
                </a:lnTo>
                <a:lnTo>
                  <a:pt x="68580" y="914400"/>
                </a:lnTo>
                <a:lnTo>
                  <a:pt x="1112520" y="914400"/>
                </a:lnTo>
                <a:lnTo>
                  <a:pt x="1348740" y="1089660"/>
                </a:lnTo>
                <a:lnTo>
                  <a:pt x="1348740" y="1394460"/>
                </a:lnTo>
                <a:lnTo>
                  <a:pt x="2354580" y="1394460"/>
                </a:lnTo>
                <a:lnTo>
                  <a:pt x="2857500" y="1066800"/>
                </a:lnTo>
                <a:lnTo>
                  <a:pt x="3634740" y="1066800"/>
                </a:lnTo>
                <a:lnTo>
                  <a:pt x="3909060" y="1394460"/>
                </a:lnTo>
                <a:lnTo>
                  <a:pt x="6126480" y="1394460"/>
                </a:lnTo>
                <a:lnTo>
                  <a:pt x="6126480" y="518160"/>
                </a:lnTo>
                <a:lnTo>
                  <a:pt x="5006340" y="518160"/>
                </a:lnTo>
                <a:lnTo>
                  <a:pt x="4427220" y="0"/>
                </a:lnTo>
                <a:lnTo>
                  <a:pt x="137160" y="0"/>
                </a:lnTo>
                <a:lnTo>
                  <a:pt x="0" y="182880"/>
                </a:lnTo>
                <a:close/>
              </a:path>
            </a:pathLst>
          </a:custGeom>
          <a:noFill/>
          <a:ln w="25400">
            <a:solidFill>
              <a:srgbClr val="FF9933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5DE8FB-8BD6-E5A2-4F46-9835B17B1843}"/>
              </a:ext>
            </a:extLst>
          </p:cNvPr>
          <p:cNvSpPr txBox="1"/>
          <p:nvPr/>
        </p:nvSpPr>
        <p:spPr>
          <a:xfrm>
            <a:off x="4560361" y="219300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9D2FE-F9F9-58AB-E6E6-849F0387081F}"/>
              </a:ext>
            </a:extLst>
          </p:cNvPr>
          <p:cNvSpPr txBox="1"/>
          <p:nvPr/>
        </p:nvSpPr>
        <p:spPr>
          <a:xfrm>
            <a:off x="5127946" y="29606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C1’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9638-C5E5-5E9C-75ED-9E7A99803903}"/>
              </a:ext>
            </a:extLst>
          </p:cNvPr>
          <p:cNvSpPr txBox="1"/>
          <p:nvPr/>
        </p:nvSpPr>
        <p:spPr>
          <a:xfrm>
            <a:off x="6809956" y="187616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579FF-EE18-B2FC-DD4C-F798BABD19DA}"/>
              </a:ext>
            </a:extLst>
          </p:cNvPr>
          <p:cNvSpPr txBox="1"/>
          <p:nvPr/>
        </p:nvSpPr>
        <p:spPr>
          <a:xfrm>
            <a:off x="8961007" y="237553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5CE9B-81C6-6880-DC50-AE0AAF0BB1AC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4719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83C80-BFFA-877F-C45C-CF179A826F85}"/>
              </a:ext>
            </a:extLst>
          </p:cNvPr>
          <p:cNvSpPr/>
          <p:nvPr/>
        </p:nvSpPr>
        <p:spPr>
          <a:xfrm>
            <a:off x="3367856" y="5199529"/>
            <a:ext cx="3170288" cy="995083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028662" y="927039"/>
            <a:ext cx="328974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Revit-Dynamo </a:t>
            </a:r>
            <a:r>
              <a:rPr lang="ko-KR" altLang="en-US" sz="1463" b="1" dirty="0">
                <a:latin typeface="+mn-ea"/>
              </a:rPr>
              <a:t>물량산출 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52C43A2D-6265-53EA-61B3-CF9475E41A3B}"/>
              </a:ext>
            </a:extLst>
          </p:cNvPr>
          <p:cNvSpPr/>
          <p:nvPr/>
        </p:nvSpPr>
        <p:spPr>
          <a:xfrm rot="10800000">
            <a:off x="2641250" y="3680343"/>
            <a:ext cx="4413974" cy="914400"/>
          </a:xfrm>
          <a:prstGeom prst="arc">
            <a:avLst>
              <a:gd name="adj1" fmla="val 10786870"/>
              <a:gd name="adj2" fmla="val 21594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2113E-8263-5F1D-F72F-EE1D52605752}"/>
              </a:ext>
            </a:extLst>
          </p:cNvPr>
          <p:cNvSpPr txBox="1"/>
          <p:nvPr/>
        </p:nvSpPr>
        <p:spPr>
          <a:xfrm>
            <a:off x="4268126" y="4272015"/>
            <a:ext cx="2124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정보 조합 및 연산 </a:t>
            </a:r>
            <a:r>
              <a:rPr lang="en-US" altLang="ko-KR" sz="1200" b="1" dirty="0"/>
              <a:t>&amp;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          데이터 포맷 재 가공</a:t>
            </a:r>
            <a:endParaRPr lang="en-US" altLang="ko-KR" sz="1200" b="1" dirty="0"/>
          </a:p>
          <a:p>
            <a:r>
              <a:rPr lang="en-US" altLang="ko-KR" sz="1000" b="1" dirty="0"/>
              <a:t>            (by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Dynamo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Scripting)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4F3CE8-8191-497D-90B8-E8D0A28DB924}"/>
              </a:ext>
            </a:extLst>
          </p:cNvPr>
          <p:cNvCxnSpPr/>
          <p:nvPr/>
        </p:nvCxnSpPr>
        <p:spPr>
          <a:xfrm>
            <a:off x="4848236" y="4594744"/>
            <a:ext cx="0" cy="60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B9C3DE-0B35-3C35-9149-3F9B6378F60C}"/>
              </a:ext>
            </a:extLst>
          </p:cNvPr>
          <p:cNvSpPr txBox="1"/>
          <p:nvPr/>
        </p:nvSpPr>
        <p:spPr>
          <a:xfrm>
            <a:off x="3579867" y="5266309"/>
            <a:ext cx="245285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BOQ sheet(.xlsx)</a:t>
            </a:r>
          </a:p>
          <a:p>
            <a:endParaRPr lang="en-US" altLang="ko-KR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건물</a:t>
            </a:r>
            <a:r>
              <a:rPr lang="en-US" altLang="ko-KR" sz="1100" dirty="0"/>
              <a:t>-WBS</a:t>
            </a:r>
            <a:r>
              <a:rPr lang="ko-KR" altLang="en-US" sz="1100" dirty="0"/>
              <a:t> 별 통합 물량 자동 산출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61E67DD-B8E4-24F1-4049-CCCCB37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17" y="4969997"/>
            <a:ext cx="2243865" cy="134594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1E99ABE4-E8E6-F2E3-5ADF-CAF3CA49203E}"/>
              </a:ext>
            </a:extLst>
          </p:cNvPr>
          <p:cNvGrpSpPr/>
          <p:nvPr/>
        </p:nvGrpSpPr>
        <p:grpSpPr>
          <a:xfrm>
            <a:off x="1056105" y="1343557"/>
            <a:ext cx="3170288" cy="2862343"/>
            <a:chOff x="1056105" y="1343557"/>
            <a:chExt cx="3170288" cy="286234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A39FEE-1443-3796-3095-2A3E13F47B3A}"/>
                </a:ext>
              </a:extLst>
            </p:cNvPr>
            <p:cNvSpPr/>
            <p:nvPr/>
          </p:nvSpPr>
          <p:spPr>
            <a:xfrm>
              <a:off x="1056105" y="1343557"/>
              <a:ext cx="3170288" cy="2862343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9DE1DE-B459-E6A0-F881-E3E3080FC4CD}"/>
                </a:ext>
              </a:extLst>
            </p:cNvPr>
            <p:cNvGrpSpPr/>
            <p:nvPr/>
          </p:nvGrpSpPr>
          <p:grpSpPr>
            <a:xfrm>
              <a:off x="1127446" y="1400707"/>
              <a:ext cx="2866253" cy="2670058"/>
              <a:chOff x="1127446" y="2028825"/>
              <a:chExt cx="2866253" cy="2670058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B672-D9E9-0B54-648C-B5594EE92658}"/>
                  </a:ext>
                </a:extLst>
              </p:cNvPr>
              <p:cNvSpPr txBox="1"/>
              <p:nvPr/>
            </p:nvSpPr>
            <p:spPr>
              <a:xfrm>
                <a:off x="1127446" y="2028825"/>
                <a:ext cx="2746265" cy="815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Revit Modeling(.</a:t>
                </a:r>
                <a:r>
                  <a:rPr lang="en-US" altLang="ko-KR" dirty="0" err="1"/>
                  <a:t>rvt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부재의 위치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형상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단면 속성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5104B3-1DFC-715F-FE7A-FE3D4A53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34" y="3080488"/>
                <a:ext cx="2746265" cy="161839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751AECD-1467-2D24-1901-5F4991887B3E}"/>
              </a:ext>
            </a:extLst>
          </p:cNvPr>
          <p:cNvGrpSpPr/>
          <p:nvPr/>
        </p:nvGrpSpPr>
        <p:grpSpPr>
          <a:xfrm>
            <a:off x="5578843" y="1343557"/>
            <a:ext cx="3333074" cy="2862343"/>
            <a:chOff x="5578843" y="1343557"/>
            <a:chExt cx="3333074" cy="28623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22EE07-9B8B-E492-9401-6538AAB60D18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F19FBA-1F3A-3A6A-0E7B-E9EA77C7699C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6127EC-2446-B1FD-C86A-925F1215DA7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4C8230-A720-E036-1A5A-71C61B39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99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7B97B-54B6-2DC3-A076-873D1580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9" r="6730" b="10405"/>
          <a:stretch/>
        </p:blipFill>
        <p:spPr>
          <a:xfrm>
            <a:off x="4672962" y="1659524"/>
            <a:ext cx="4516758" cy="3170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07FF9-70D7-7CAB-843C-44618DA5FAD5}"/>
              </a:ext>
            </a:extLst>
          </p:cNvPr>
          <p:cNvSpPr/>
          <p:nvPr/>
        </p:nvSpPr>
        <p:spPr>
          <a:xfrm>
            <a:off x="4579620" y="2581274"/>
            <a:ext cx="2354580" cy="573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CF2DDA4-96D4-05F7-F036-9526B38D4835}"/>
              </a:ext>
            </a:extLst>
          </p:cNvPr>
          <p:cNvSpPr/>
          <p:nvPr/>
        </p:nvSpPr>
        <p:spPr>
          <a:xfrm>
            <a:off x="2680447" y="1613647"/>
            <a:ext cx="1900518" cy="1147482"/>
          </a:xfrm>
          <a:custGeom>
            <a:avLst/>
            <a:gdLst>
              <a:gd name="connsiteX0" fmla="*/ 0 w 1900518"/>
              <a:gd name="connsiteY0" fmla="*/ 0 h 1147482"/>
              <a:gd name="connsiteX1" fmla="*/ 1030941 w 1900518"/>
              <a:gd name="connsiteY1" fmla="*/ 0 h 1147482"/>
              <a:gd name="connsiteX2" fmla="*/ 1030941 w 1900518"/>
              <a:gd name="connsiteY2" fmla="*/ 1147482 h 1147482"/>
              <a:gd name="connsiteX3" fmla="*/ 1900518 w 1900518"/>
              <a:gd name="connsiteY3" fmla="*/ 1147482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518" h="1147482">
                <a:moveTo>
                  <a:pt x="0" y="0"/>
                </a:moveTo>
                <a:lnTo>
                  <a:pt x="1030941" y="0"/>
                </a:lnTo>
                <a:lnTo>
                  <a:pt x="1030941" y="1147482"/>
                </a:lnTo>
                <a:lnTo>
                  <a:pt x="1900518" y="1147482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0EC0109C-1ABB-0761-BEE5-417DCBFE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89" y="36196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 리스트 시트 중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할 시트 명 리스트 형태로 기입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디버깅 용도 외 수정 불필요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B954C-565F-A73F-EC49-32E0AF377EBE}"/>
              </a:ext>
            </a:extLst>
          </p:cNvPr>
          <p:cNvSpPr/>
          <p:nvPr/>
        </p:nvSpPr>
        <p:spPr>
          <a:xfrm>
            <a:off x="6149340" y="3200556"/>
            <a:ext cx="914400" cy="13638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9EC311-F960-7E50-EEF6-8C4F0EEA7EB9}"/>
              </a:ext>
            </a:extLst>
          </p:cNvPr>
          <p:cNvCxnSpPr/>
          <p:nvPr/>
        </p:nvCxnSpPr>
        <p:spPr>
          <a:xfrm>
            <a:off x="3975526" y="3882468"/>
            <a:ext cx="217381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4EAD33-F149-8F32-C3F9-69FAFE625F0B}"/>
              </a:ext>
            </a:extLst>
          </p:cNvPr>
          <p:cNvSpPr/>
          <p:nvPr/>
        </p:nvSpPr>
        <p:spPr>
          <a:xfrm>
            <a:off x="7830444" y="2937694"/>
            <a:ext cx="1359275" cy="2007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65EBCF6-12AF-5640-5973-5502059B3E60}"/>
              </a:ext>
            </a:extLst>
          </p:cNvPr>
          <p:cNvSpPr/>
          <p:nvPr/>
        </p:nvSpPr>
        <p:spPr>
          <a:xfrm>
            <a:off x="4044950" y="4724400"/>
            <a:ext cx="3788410" cy="350520"/>
          </a:xfrm>
          <a:custGeom>
            <a:avLst/>
            <a:gdLst>
              <a:gd name="connsiteX0" fmla="*/ 3802380 w 3802380"/>
              <a:gd name="connsiteY0" fmla="*/ 0 h 350520"/>
              <a:gd name="connsiteX1" fmla="*/ 1744980 w 3802380"/>
              <a:gd name="connsiteY1" fmla="*/ 0 h 350520"/>
              <a:gd name="connsiteX2" fmla="*/ 1744980 w 3802380"/>
              <a:gd name="connsiteY2" fmla="*/ 350520 h 350520"/>
              <a:gd name="connsiteX3" fmla="*/ 0 w 3802380"/>
              <a:gd name="connsiteY3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380" h="350520">
                <a:moveTo>
                  <a:pt x="3802380" y="0"/>
                </a:moveTo>
                <a:lnTo>
                  <a:pt x="1744980" y="0"/>
                </a:lnTo>
                <a:lnTo>
                  <a:pt x="1744980" y="350520"/>
                </a:lnTo>
                <a:lnTo>
                  <a:pt x="0" y="35052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6A2C09-AAE5-4752-FAB8-8B6606AE8BB7}"/>
              </a:ext>
            </a:extLst>
          </p:cNvPr>
          <p:cNvGrpSpPr/>
          <p:nvPr/>
        </p:nvGrpSpPr>
        <p:grpSpPr>
          <a:xfrm>
            <a:off x="598491" y="1229257"/>
            <a:ext cx="2075137" cy="2320805"/>
            <a:chOff x="598491" y="1229257"/>
            <a:chExt cx="2075137" cy="2320805"/>
          </a:xfrm>
        </p:grpSpPr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90CA1527-F721-5EBE-0C87-33E7B9CB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91" y="1229257"/>
              <a:ext cx="2075137" cy="232080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ts val="17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ym typeface="Wingdings" pitchFamily="2" charset="2"/>
                </a:rPr>
                <a:t>패밀리 리스트 경로 지정 구간</a:t>
              </a:r>
              <a:endParaRPr lang="en-US" altLang="ko-KR" dirty="0"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itchFamily="2" charset="2"/>
                </a:rPr>
                <a:t>(</a:t>
              </a:r>
              <a:r>
                <a:rPr lang="ko-KR" altLang="en-US" dirty="0">
                  <a:sym typeface="Wingdings" pitchFamily="2" charset="2"/>
                </a:rPr>
                <a:t>다이나모 플레이어에서 입력 가능하도록 하기 처럼 </a:t>
              </a:r>
              <a:r>
                <a:rPr lang="en-US" altLang="ko-KR" dirty="0">
                  <a:highlight>
                    <a:srgbClr val="FFFF00"/>
                  </a:highlight>
                  <a:sym typeface="Wingdings" pitchFamily="2" charset="2"/>
                </a:rPr>
                <a:t>Is Input </a:t>
              </a:r>
              <a:r>
                <a:rPr lang="ko-KR" altLang="en-US" dirty="0">
                  <a:sym typeface="Wingdings" pitchFamily="2" charset="2"/>
                </a:rPr>
                <a:t>지정 필수</a:t>
              </a:r>
              <a:r>
                <a:rPr lang="en-US" altLang="ko-KR" dirty="0">
                  <a:sym typeface="Wingdings" pitchFamily="2" charset="2"/>
                </a:rPr>
                <a:t>)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1B89A6-855C-0636-A799-7B7F16E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875" y="2017549"/>
              <a:ext cx="1051568" cy="14137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A89EB5-CB4A-865D-0248-54973F9EDA8B}"/>
                </a:ext>
              </a:extLst>
            </p:cNvPr>
            <p:cNvSpPr/>
            <p:nvPr/>
          </p:nvSpPr>
          <p:spPr>
            <a:xfrm>
              <a:off x="1410709" y="2886169"/>
              <a:ext cx="1151620" cy="1618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43A171-58E9-D4CC-CC95-73F67434E3F5}"/>
              </a:ext>
            </a:extLst>
          </p:cNvPr>
          <p:cNvGrpSpPr/>
          <p:nvPr/>
        </p:nvGrpSpPr>
        <p:grpSpPr>
          <a:xfrm>
            <a:off x="333915" y="4756150"/>
            <a:ext cx="3711035" cy="1408455"/>
            <a:chOff x="333915" y="4756150"/>
            <a:chExt cx="3711035" cy="1408455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14EC912B-5469-9CDD-2255-1467249ED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15" y="4756150"/>
              <a:ext cx="3711035" cy="140845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ct val="1500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r>
                <a:rPr lang="en-US" altLang="ko-KR" dirty="0">
                  <a:sym typeface="Wingdings" pitchFamily="2" charset="2"/>
                </a:rPr>
                <a:t>Import</a:t>
              </a:r>
              <a:r>
                <a:rPr lang="ko-KR" altLang="en-US" dirty="0">
                  <a:sym typeface="Wingdings" pitchFamily="2" charset="2"/>
                </a:rPr>
                <a:t>된 </a:t>
              </a:r>
              <a:r>
                <a:rPr lang="en-US" altLang="ko-KR" dirty="0">
                  <a:sym typeface="Wingdings" pitchFamily="2" charset="2"/>
                </a:rPr>
                <a:t>excel data</a:t>
              </a:r>
              <a:r>
                <a:rPr lang="ko-KR" altLang="en-US" dirty="0">
                  <a:sym typeface="Wingdings" pitchFamily="2" charset="2"/>
                </a:rPr>
                <a:t>는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중첩리스트의 형태로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한 행 씩 정리되어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들어오게 됨</a:t>
              </a:r>
              <a:r>
                <a:rPr lang="en-US" altLang="ko-KR" dirty="0">
                  <a:sym typeface="Wingdings" pitchFamily="2" charset="2"/>
                </a:rPr>
                <a:t>.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7C06B8-8CEE-8541-541D-16D18A89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32"/>
            <a:stretch/>
          </p:blipFill>
          <p:spPr>
            <a:xfrm>
              <a:off x="2253226" y="4845106"/>
              <a:ext cx="1631996" cy="119151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49DD3F-2200-7A4A-1AE6-578BAEFF2F17}"/>
                </a:ext>
              </a:extLst>
            </p:cNvPr>
            <p:cNvSpPr/>
            <p:nvPr/>
          </p:nvSpPr>
          <p:spPr>
            <a:xfrm>
              <a:off x="2299274" y="4933475"/>
              <a:ext cx="414337" cy="50328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DC8FB-E151-C5D9-CAE1-25CB6DC2B333}"/>
                </a:ext>
              </a:extLst>
            </p:cNvPr>
            <p:cNvSpPr txBox="1"/>
            <p:nvPr/>
          </p:nvSpPr>
          <p:spPr>
            <a:xfrm>
              <a:off x="2660572" y="4830242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시트를 의미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CE97E9B-AD8D-793B-6129-5D3EA292105E}"/>
                </a:ext>
              </a:extLst>
            </p:cNvPr>
            <p:cNvSpPr/>
            <p:nvPr/>
          </p:nvSpPr>
          <p:spPr>
            <a:xfrm>
              <a:off x="2363099" y="5162269"/>
              <a:ext cx="1044470" cy="874356"/>
            </a:xfrm>
            <a:prstGeom prst="roundRect">
              <a:avLst>
                <a:gd name="adj" fmla="val 6046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8B4F08A-1AF5-283C-998F-5F03AD8D739B}"/>
                </a:ext>
              </a:extLst>
            </p:cNvPr>
            <p:cNvSpPr/>
            <p:nvPr/>
          </p:nvSpPr>
          <p:spPr>
            <a:xfrm>
              <a:off x="2363099" y="5102752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FFB18F7-A20F-11B9-5430-ABF6811CAAA4}"/>
                </a:ext>
              </a:extLst>
            </p:cNvPr>
            <p:cNvSpPr/>
            <p:nvPr/>
          </p:nvSpPr>
          <p:spPr>
            <a:xfrm>
              <a:off x="2363099" y="5043235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405782-F9B0-E0C3-200B-51D024F01FCA}"/>
                </a:ext>
              </a:extLst>
            </p:cNvPr>
            <p:cNvSpPr/>
            <p:nvPr/>
          </p:nvSpPr>
          <p:spPr>
            <a:xfrm>
              <a:off x="2363099" y="4983718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A98E47-3F60-2938-1B73-56A45382498D}"/>
                </a:ext>
              </a:extLst>
            </p:cNvPr>
            <p:cNvSpPr txBox="1"/>
            <p:nvPr/>
          </p:nvSpPr>
          <p:spPr>
            <a:xfrm>
              <a:off x="3343144" y="5162184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 내</a:t>
              </a:r>
              <a:endParaRPr lang="en-US" altLang="ko-KR" sz="600" b="1" dirty="0">
                <a:solidFill>
                  <a:srgbClr val="FF0000"/>
                </a:solidFill>
              </a:endParaRPr>
            </a:p>
            <a:p>
              <a:r>
                <a:rPr lang="ko-KR" altLang="en-US" sz="600" b="1" dirty="0">
                  <a:solidFill>
                    <a:srgbClr val="FF0000"/>
                  </a:solidFill>
                </a:rPr>
                <a:t>각 행을 의미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C5D7CD-1867-839A-766A-F8D0662D957B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5428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57" y="999682"/>
            <a:ext cx="3835448" cy="53536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3FA7531-60E9-BCE3-C95C-FB3D9638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1847823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레빗</a:t>
            </a:r>
            <a:r>
              <a:rPr lang="ko-KR" altLang="en-US" dirty="0">
                <a:sym typeface="Wingdings" pitchFamily="2" charset="2"/>
              </a:rPr>
              <a:t> 실행 언어 지정 구간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: (</a:t>
            </a:r>
            <a:r>
              <a:rPr lang="ko-KR" altLang="en-US" dirty="0">
                <a:sym typeface="Wingdings" pitchFamily="2" charset="2"/>
              </a:rPr>
              <a:t>추후 다이나모 플레이어에서 입력 가능하도록 하기 처럼 </a:t>
            </a:r>
            <a:r>
              <a:rPr lang="en-US" altLang="ko-KR" dirty="0">
                <a:sym typeface="Wingdings" pitchFamily="2" charset="2"/>
              </a:rPr>
              <a:t>Is Input </a:t>
            </a:r>
            <a:r>
              <a:rPr lang="ko-KR" altLang="en-US" dirty="0">
                <a:sym typeface="Wingdings" pitchFamily="2" charset="2"/>
              </a:rPr>
              <a:t>지정 필수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B57CF1-681B-5C8D-DEFB-9C92A234B961}"/>
              </a:ext>
            </a:extLst>
          </p:cNvPr>
          <p:cNvSpPr/>
          <p:nvPr/>
        </p:nvSpPr>
        <p:spPr>
          <a:xfrm>
            <a:off x="5605183" y="3086100"/>
            <a:ext cx="1133756" cy="567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D77D4BF-1662-CFAC-AAD1-EAA8B9731AB6}"/>
              </a:ext>
            </a:extLst>
          </p:cNvPr>
          <p:cNvSpPr/>
          <p:nvPr/>
        </p:nvSpPr>
        <p:spPr>
          <a:xfrm>
            <a:off x="2671482" y="2142565"/>
            <a:ext cx="2931459" cy="1119094"/>
          </a:xfrm>
          <a:custGeom>
            <a:avLst/>
            <a:gdLst>
              <a:gd name="connsiteX0" fmla="*/ 2931459 w 2931459"/>
              <a:gd name="connsiteY0" fmla="*/ 1326776 h 1326776"/>
              <a:gd name="connsiteX1" fmla="*/ 1550894 w 2931459"/>
              <a:gd name="connsiteY1" fmla="*/ 1326776 h 1326776"/>
              <a:gd name="connsiteX2" fmla="*/ 1550894 w 2931459"/>
              <a:gd name="connsiteY2" fmla="*/ 8965 h 1326776"/>
              <a:gd name="connsiteX3" fmla="*/ 1398494 w 2931459"/>
              <a:gd name="connsiteY3" fmla="*/ 0 h 1326776"/>
              <a:gd name="connsiteX4" fmla="*/ 0 w 2931459"/>
              <a:gd name="connsiteY4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459" h="1326776">
                <a:moveTo>
                  <a:pt x="2931459" y="1326776"/>
                </a:moveTo>
                <a:lnTo>
                  <a:pt x="1550894" y="1326776"/>
                </a:lnTo>
                <a:lnTo>
                  <a:pt x="1550894" y="8965"/>
                </a:lnTo>
                <a:cubicBezTo>
                  <a:pt x="1404476" y="-186"/>
                  <a:pt x="1455364" y="0"/>
                  <a:pt x="1398494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F023336C-2A24-6C39-0BB5-E7E8FB1F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379132"/>
            <a:ext cx="2390270" cy="70891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IN[1]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결과값</a:t>
            </a:r>
            <a:r>
              <a:rPr lang="en-US" altLang="ko-KR" dirty="0">
                <a:sym typeface="Wingdings" pitchFamily="2" charset="2"/>
              </a:rPr>
              <a:t>(imported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excel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data)</a:t>
            </a:r>
            <a:r>
              <a:rPr lang="ko-KR" altLang="en-US" dirty="0">
                <a:sym typeface="Wingdings" pitchFamily="2" charset="2"/>
              </a:rPr>
              <a:t>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DA566-F449-32C9-47F4-CCDDA4C7F03B}"/>
              </a:ext>
            </a:extLst>
          </p:cNvPr>
          <p:cNvSpPr/>
          <p:nvPr/>
        </p:nvSpPr>
        <p:spPr>
          <a:xfrm>
            <a:off x="6955611" y="3459911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D72E0C18-A00A-414C-3E78-50519133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4339853"/>
            <a:ext cx="2390270" cy="8878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IN[2]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 import </a:t>
            </a:r>
            <a:r>
              <a:rPr lang="ko-KR" altLang="en-US" dirty="0">
                <a:sym typeface="Wingdings" pitchFamily="2" charset="2"/>
              </a:rPr>
              <a:t>할 시트 명 리스트 재입력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FE46B3-AD73-E649-90BF-93BF390DFC5C}"/>
              </a:ext>
            </a:extLst>
          </p:cNvPr>
          <p:cNvSpPr/>
          <p:nvPr/>
        </p:nvSpPr>
        <p:spPr>
          <a:xfrm>
            <a:off x="2679700" y="3693389"/>
            <a:ext cx="4402420" cy="1078076"/>
          </a:xfrm>
          <a:custGeom>
            <a:avLst/>
            <a:gdLst>
              <a:gd name="connsiteX0" fmla="*/ 5175250 w 5175250"/>
              <a:gd name="connsiteY0" fmla="*/ 0 h 501650"/>
              <a:gd name="connsiteX1" fmla="*/ 5175250 w 5175250"/>
              <a:gd name="connsiteY1" fmla="*/ 234950 h 501650"/>
              <a:gd name="connsiteX2" fmla="*/ 2794000 w 5175250"/>
              <a:gd name="connsiteY2" fmla="*/ 234950 h 501650"/>
              <a:gd name="connsiteX3" fmla="*/ 2794000 w 5175250"/>
              <a:gd name="connsiteY3" fmla="*/ 501650 h 501650"/>
              <a:gd name="connsiteX4" fmla="*/ 0 w 5175250"/>
              <a:gd name="connsiteY4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50" h="501650">
                <a:moveTo>
                  <a:pt x="5175250" y="0"/>
                </a:moveTo>
                <a:lnTo>
                  <a:pt x="5175250" y="234950"/>
                </a:lnTo>
                <a:lnTo>
                  <a:pt x="2794000" y="234950"/>
                </a:lnTo>
                <a:lnTo>
                  <a:pt x="2794000" y="501650"/>
                </a:lnTo>
                <a:lnTo>
                  <a:pt x="0" y="50165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7925B89-5B95-B181-B92D-8DE62E137FB7}"/>
              </a:ext>
            </a:extLst>
          </p:cNvPr>
          <p:cNvSpPr/>
          <p:nvPr/>
        </p:nvSpPr>
        <p:spPr>
          <a:xfrm>
            <a:off x="172059" y="3191436"/>
            <a:ext cx="2651823" cy="2375647"/>
          </a:xfrm>
          <a:prstGeom prst="roundRect">
            <a:avLst/>
          </a:prstGeom>
          <a:noFill/>
          <a:ln w="349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7D196-BCE2-E326-1C99-5FF81A97E815}"/>
              </a:ext>
            </a:extLst>
          </p:cNvPr>
          <p:cNvSpPr txBox="1"/>
          <p:nvPr/>
        </p:nvSpPr>
        <p:spPr>
          <a:xfrm>
            <a:off x="264996" y="558449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다음 개정에서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IN[1],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IN[2]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하나로 병합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E75AB86-47EA-F8FF-A9B9-EF1FBA50FFFB}"/>
              </a:ext>
            </a:extLst>
          </p:cNvPr>
          <p:cNvSpPr/>
          <p:nvPr/>
        </p:nvSpPr>
        <p:spPr>
          <a:xfrm>
            <a:off x="2673350" y="3549650"/>
            <a:ext cx="4279900" cy="266700"/>
          </a:xfrm>
          <a:custGeom>
            <a:avLst/>
            <a:gdLst>
              <a:gd name="connsiteX0" fmla="*/ 0 w 4279900"/>
              <a:gd name="connsiteY0" fmla="*/ 101600 h 266700"/>
              <a:gd name="connsiteX1" fmla="*/ 2057400 w 4279900"/>
              <a:gd name="connsiteY1" fmla="*/ 101600 h 266700"/>
              <a:gd name="connsiteX2" fmla="*/ 2057400 w 4279900"/>
              <a:gd name="connsiteY2" fmla="*/ 266700 h 266700"/>
              <a:gd name="connsiteX3" fmla="*/ 4159250 w 4279900"/>
              <a:gd name="connsiteY3" fmla="*/ 266700 h 266700"/>
              <a:gd name="connsiteX4" fmla="*/ 4159250 w 4279900"/>
              <a:gd name="connsiteY4" fmla="*/ 0 h 266700"/>
              <a:gd name="connsiteX5" fmla="*/ 4279900 w 42799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9900" h="266700">
                <a:moveTo>
                  <a:pt x="0" y="101600"/>
                </a:moveTo>
                <a:lnTo>
                  <a:pt x="2057400" y="101600"/>
                </a:lnTo>
                <a:lnTo>
                  <a:pt x="2057400" y="266700"/>
                </a:lnTo>
                <a:lnTo>
                  <a:pt x="4159250" y="266700"/>
                </a:lnTo>
                <a:lnTo>
                  <a:pt x="4159250" y="0"/>
                </a:lnTo>
                <a:lnTo>
                  <a:pt x="42799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2100D1-295C-8C5A-2AE4-FDC65104AC4A}"/>
              </a:ext>
            </a:extLst>
          </p:cNvPr>
          <p:cNvSpPr/>
          <p:nvPr/>
        </p:nvSpPr>
        <p:spPr>
          <a:xfrm>
            <a:off x="6955611" y="3582870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45505-98AF-D670-C6E4-2D325E2934A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6043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(1)</a:t>
            </a:r>
            <a:endParaRPr lang="ko-KR" altLang="en-US" sz="1800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D993BA86-BA79-7FD1-39EB-8BD09641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639034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</a:t>
            </a:r>
            <a:r>
              <a:rPr lang="ko-KR" altLang="en-US" dirty="0">
                <a:sym typeface="Wingdings" pitchFamily="2" charset="2"/>
              </a:rPr>
              <a:t> 시트의 내용만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0591-2938-E7FD-0F54-8227D64B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71"/>
          <a:stretch/>
        </p:blipFill>
        <p:spPr>
          <a:xfrm>
            <a:off x="7356320" y="1256641"/>
            <a:ext cx="2127450" cy="5166090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CA9B6C1E-EBE8-E98E-26D0-FD4E9B4D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76523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출력 데이터는 </a:t>
            </a:r>
            <a:r>
              <a:rPr lang="en-US" altLang="ko-KR" dirty="0">
                <a:sym typeface="Wingdings" pitchFamily="2" charset="2"/>
              </a:rPr>
              <a:t>Q’ty Cal Type Tag </a:t>
            </a:r>
            <a:r>
              <a:rPr lang="ko-KR" altLang="en-US" dirty="0">
                <a:sym typeface="Wingdings" pitchFamily="2" charset="2"/>
              </a:rPr>
              <a:t>명을 키로 갖는 </a:t>
            </a:r>
            <a:r>
              <a:rPr lang="ko-KR" altLang="en-US" dirty="0" err="1">
                <a:sym typeface="Wingdings" pitchFamily="2" charset="2"/>
              </a:rPr>
              <a:t>딕셔너리이고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키에 대응 하는 값은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산출수식약자</a:t>
            </a:r>
            <a:r>
              <a:rPr lang="ko-KR" altLang="en-US" dirty="0" err="1">
                <a:sym typeface="Wingdings" pitchFamily="2" charset="2"/>
              </a:rPr>
              <a:t>들을</a:t>
            </a:r>
            <a:r>
              <a:rPr lang="ko-KR" altLang="en-US" dirty="0">
                <a:sym typeface="Wingdings" pitchFamily="2" charset="2"/>
              </a:rPr>
              <a:t> 키로 갖고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입력값 혹은 매개변수 명</a:t>
            </a:r>
            <a:r>
              <a:rPr lang="ko-KR" altLang="en-US" dirty="0">
                <a:sym typeface="Wingdings" pitchFamily="2" charset="2"/>
              </a:rPr>
              <a:t>을 값으로 하는 </a:t>
            </a:r>
            <a:r>
              <a:rPr lang="ko-KR" altLang="en-US" dirty="0" err="1">
                <a:sym typeface="Wingdings" pitchFamily="2" charset="2"/>
              </a:rPr>
              <a:t>딕셔너리이다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내용과 일치해야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3E4542-C5A5-F286-73B4-3ABCD50E8660}"/>
              </a:ext>
            </a:extLst>
          </p:cNvPr>
          <p:cNvSpPr/>
          <p:nvPr/>
        </p:nvSpPr>
        <p:spPr>
          <a:xfrm>
            <a:off x="7878015" y="1764506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9EB2B22-17CA-ED81-149C-633D176D1BAA}"/>
              </a:ext>
            </a:extLst>
          </p:cNvPr>
          <p:cNvSpPr/>
          <p:nvPr/>
        </p:nvSpPr>
        <p:spPr>
          <a:xfrm>
            <a:off x="6413500" y="1174750"/>
            <a:ext cx="1479550" cy="546100"/>
          </a:xfrm>
          <a:custGeom>
            <a:avLst/>
            <a:gdLst>
              <a:gd name="connsiteX0" fmla="*/ 1479550 w 1479550"/>
              <a:gd name="connsiteY0" fmla="*/ 546100 h 546100"/>
              <a:gd name="connsiteX1" fmla="*/ 933450 w 1479550"/>
              <a:gd name="connsiteY1" fmla="*/ 0 h 546100"/>
              <a:gd name="connsiteX2" fmla="*/ 0 w 1479550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550" h="546100">
                <a:moveTo>
                  <a:pt x="1479550" y="546100"/>
                </a:moveTo>
                <a:lnTo>
                  <a:pt x="9334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75C7-50AE-55BD-EC1E-E2D1E39F6D18}"/>
              </a:ext>
            </a:extLst>
          </p:cNvPr>
          <p:cNvSpPr txBox="1"/>
          <p:nvPr/>
        </p:nvSpPr>
        <p:spPr>
          <a:xfrm>
            <a:off x="5934635" y="91108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sym typeface="Wingdings" pitchFamily="2" charset="2"/>
              </a:rPr>
              <a:t>Q’ty Cal Type Tag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BA2D6-AA48-0670-5C73-D1FEF16EA9EE}"/>
              </a:ext>
            </a:extLst>
          </p:cNvPr>
          <p:cNvSpPr/>
          <p:nvPr/>
        </p:nvSpPr>
        <p:spPr>
          <a:xfrm>
            <a:off x="7878015" y="3457575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312FB-FD9F-37C9-107C-B4E92BEA9986}"/>
              </a:ext>
            </a:extLst>
          </p:cNvPr>
          <p:cNvSpPr/>
          <p:nvPr/>
        </p:nvSpPr>
        <p:spPr>
          <a:xfrm>
            <a:off x="7878015" y="4201421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91212-446F-34AF-CA3E-A9A6AA914F4E}"/>
              </a:ext>
            </a:extLst>
          </p:cNvPr>
          <p:cNvSpPr/>
          <p:nvPr/>
        </p:nvSpPr>
        <p:spPr>
          <a:xfrm>
            <a:off x="7878015" y="5057774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84CF1C-2EB5-19D0-80D5-0A2813C4E491}"/>
              </a:ext>
            </a:extLst>
          </p:cNvPr>
          <p:cNvSpPr/>
          <p:nvPr/>
        </p:nvSpPr>
        <p:spPr>
          <a:xfrm>
            <a:off x="7878015" y="5799239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7A4018E-2DD0-2532-BC86-7EDADEBF4BE0}"/>
              </a:ext>
            </a:extLst>
          </p:cNvPr>
          <p:cNvSpPr/>
          <p:nvPr/>
        </p:nvSpPr>
        <p:spPr>
          <a:xfrm>
            <a:off x="7917180" y="1851660"/>
            <a:ext cx="701040" cy="158496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622E1B-257B-34DD-86C2-081A1472029E}"/>
              </a:ext>
            </a:extLst>
          </p:cNvPr>
          <p:cNvCxnSpPr>
            <a:cxnSpLocks/>
          </p:cNvCxnSpPr>
          <p:nvPr/>
        </p:nvCxnSpPr>
        <p:spPr>
          <a:xfrm>
            <a:off x="8119953" y="193595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65136-A90B-817A-83B4-C41AFCDFB269}"/>
              </a:ext>
            </a:extLst>
          </p:cNvPr>
          <p:cNvCxnSpPr>
            <a:cxnSpLocks/>
          </p:cNvCxnSpPr>
          <p:nvPr/>
        </p:nvCxnSpPr>
        <p:spPr>
          <a:xfrm>
            <a:off x="8119953" y="204073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FB1756-E97E-4685-1292-562662EAFECD}"/>
              </a:ext>
            </a:extLst>
          </p:cNvPr>
          <p:cNvCxnSpPr>
            <a:cxnSpLocks/>
          </p:cNvCxnSpPr>
          <p:nvPr/>
        </p:nvCxnSpPr>
        <p:spPr>
          <a:xfrm>
            <a:off x="8119953" y="214788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BFDA9-6D42-D2DF-44A0-FFA0025FC2B8}"/>
              </a:ext>
            </a:extLst>
          </p:cNvPr>
          <p:cNvCxnSpPr>
            <a:cxnSpLocks/>
          </p:cNvCxnSpPr>
          <p:nvPr/>
        </p:nvCxnSpPr>
        <p:spPr>
          <a:xfrm>
            <a:off x="8119953" y="225266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376BAF-1B05-F3E7-68F1-9AD2C2EB7CCA}"/>
              </a:ext>
            </a:extLst>
          </p:cNvPr>
          <p:cNvCxnSpPr>
            <a:cxnSpLocks/>
          </p:cNvCxnSpPr>
          <p:nvPr/>
        </p:nvCxnSpPr>
        <p:spPr>
          <a:xfrm>
            <a:off x="8119953" y="236458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17DBEA9-2CCA-97C3-E82F-92A32AAE63D8}"/>
              </a:ext>
            </a:extLst>
          </p:cNvPr>
          <p:cNvCxnSpPr>
            <a:cxnSpLocks/>
          </p:cNvCxnSpPr>
          <p:nvPr/>
        </p:nvCxnSpPr>
        <p:spPr>
          <a:xfrm>
            <a:off x="8119953" y="247174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CC9AC6-FA53-66B6-C150-7F05E9F868A1}"/>
              </a:ext>
            </a:extLst>
          </p:cNvPr>
          <p:cNvCxnSpPr>
            <a:cxnSpLocks/>
          </p:cNvCxnSpPr>
          <p:nvPr/>
        </p:nvCxnSpPr>
        <p:spPr>
          <a:xfrm>
            <a:off x="8119953" y="25741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773724-E774-A727-D1C4-4A170A1E0C72}"/>
              </a:ext>
            </a:extLst>
          </p:cNvPr>
          <p:cNvCxnSpPr>
            <a:cxnSpLocks/>
          </p:cNvCxnSpPr>
          <p:nvPr/>
        </p:nvCxnSpPr>
        <p:spPr>
          <a:xfrm>
            <a:off x="8119953" y="26884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6A9EB-499D-A641-1E11-8CC09C7F654B}"/>
              </a:ext>
            </a:extLst>
          </p:cNvPr>
          <p:cNvCxnSpPr>
            <a:cxnSpLocks/>
          </p:cNvCxnSpPr>
          <p:nvPr/>
        </p:nvCxnSpPr>
        <p:spPr>
          <a:xfrm>
            <a:off x="8119953" y="279559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E08AF3-B194-E4C2-4FBF-306672390D66}"/>
              </a:ext>
            </a:extLst>
          </p:cNvPr>
          <p:cNvCxnSpPr>
            <a:cxnSpLocks/>
          </p:cNvCxnSpPr>
          <p:nvPr/>
        </p:nvCxnSpPr>
        <p:spPr>
          <a:xfrm>
            <a:off x="8119953" y="2893221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ECD414-A60E-E8A5-9BB1-3DA3EE8C638D}"/>
              </a:ext>
            </a:extLst>
          </p:cNvPr>
          <p:cNvCxnSpPr>
            <a:cxnSpLocks/>
          </p:cNvCxnSpPr>
          <p:nvPr/>
        </p:nvCxnSpPr>
        <p:spPr>
          <a:xfrm>
            <a:off x="8119953" y="300990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D5BAAD3-9AC6-4A47-2B21-D93DC3FA433D}"/>
              </a:ext>
            </a:extLst>
          </p:cNvPr>
          <p:cNvCxnSpPr>
            <a:cxnSpLocks/>
          </p:cNvCxnSpPr>
          <p:nvPr/>
        </p:nvCxnSpPr>
        <p:spPr>
          <a:xfrm>
            <a:off x="8119953" y="3112297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CDBA1C-E4C4-EA92-904A-E53CB4AD61AF}"/>
              </a:ext>
            </a:extLst>
          </p:cNvPr>
          <p:cNvCxnSpPr>
            <a:cxnSpLocks/>
          </p:cNvCxnSpPr>
          <p:nvPr/>
        </p:nvCxnSpPr>
        <p:spPr>
          <a:xfrm>
            <a:off x="8119953" y="322897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3E156A-49A9-5607-B3E6-009C4841C708}"/>
              </a:ext>
            </a:extLst>
          </p:cNvPr>
          <p:cNvGrpSpPr/>
          <p:nvPr/>
        </p:nvGrpSpPr>
        <p:grpSpPr>
          <a:xfrm>
            <a:off x="7941469" y="1935958"/>
            <a:ext cx="154781" cy="1390651"/>
            <a:chOff x="7941469" y="1935958"/>
            <a:chExt cx="154781" cy="13906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11C313-6939-D593-A545-390853747891}"/>
                </a:ext>
              </a:extLst>
            </p:cNvPr>
            <p:cNvCxnSpPr/>
            <p:nvPr/>
          </p:nvCxnSpPr>
          <p:spPr>
            <a:xfrm>
              <a:off x="7941469" y="193595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42BC61A-5B2B-DEB6-85D6-E64A46586414}"/>
                </a:ext>
              </a:extLst>
            </p:cNvPr>
            <p:cNvCxnSpPr/>
            <p:nvPr/>
          </p:nvCxnSpPr>
          <p:spPr>
            <a:xfrm>
              <a:off x="7941469" y="204073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A4C6F2-FE63-44E2-1507-BB963D51B7BC}"/>
                </a:ext>
              </a:extLst>
            </p:cNvPr>
            <p:cNvCxnSpPr/>
            <p:nvPr/>
          </p:nvCxnSpPr>
          <p:spPr>
            <a:xfrm>
              <a:off x="7941469" y="214788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B7C51B-CFE6-53B6-B290-E07DB3106A6C}"/>
                </a:ext>
              </a:extLst>
            </p:cNvPr>
            <p:cNvCxnSpPr/>
            <p:nvPr/>
          </p:nvCxnSpPr>
          <p:spPr>
            <a:xfrm>
              <a:off x="7941469" y="225266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8886E1-3782-7B74-8D76-4DBE3088BF98}"/>
                </a:ext>
              </a:extLst>
            </p:cNvPr>
            <p:cNvCxnSpPr/>
            <p:nvPr/>
          </p:nvCxnSpPr>
          <p:spPr>
            <a:xfrm>
              <a:off x="7941469" y="236458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62E97E-4F65-C183-475B-A09FDABDC89B}"/>
                </a:ext>
              </a:extLst>
            </p:cNvPr>
            <p:cNvCxnSpPr/>
            <p:nvPr/>
          </p:nvCxnSpPr>
          <p:spPr>
            <a:xfrm>
              <a:off x="7941469" y="247174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FD2A85-F147-2875-8250-6F9724164146}"/>
                </a:ext>
              </a:extLst>
            </p:cNvPr>
            <p:cNvCxnSpPr/>
            <p:nvPr/>
          </p:nvCxnSpPr>
          <p:spPr>
            <a:xfrm>
              <a:off x="7941469" y="25741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FE4D1F7-F5FA-AA35-9A03-2B7088252C41}"/>
                </a:ext>
              </a:extLst>
            </p:cNvPr>
            <p:cNvCxnSpPr/>
            <p:nvPr/>
          </p:nvCxnSpPr>
          <p:spPr>
            <a:xfrm>
              <a:off x="7941469" y="26884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ED5FAF-8197-E699-9433-8FA5396BF97C}"/>
                </a:ext>
              </a:extLst>
            </p:cNvPr>
            <p:cNvCxnSpPr/>
            <p:nvPr/>
          </p:nvCxnSpPr>
          <p:spPr>
            <a:xfrm>
              <a:off x="7941469" y="279559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DF9ED16-617D-8920-A7A3-F4FF671B2EB7}"/>
                </a:ext>
              </a:extLst>
            </p:cNvPr>
            <p:cNvCxnSpPr/>
            <p:nvPr/>
          </p:nvCxnSpPr>
          <p:spPr>
            <a:xfrm>
              <a:off x="7941469" y="2893221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35A6C2A-7F5B-A6C6-8686-53B7B3485A58}"/>
                </a:ext>
              </a:extLst>
            </p:cNvPr>
            <p:cNvCxnSpPr/>
            <p:nvPr/>
          </p:nvCxnSpPr>
          <p:spPr>
            <a:xfrm>
              <a:off x="7941469" y="300990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480188-3627-B08F-E49C-C30AFAB988E4}"/>
                </a:ext>
              </a:extLst>
            </p:cNvPr>
            <p:cNvCxnSpPr/>
            <p:nvPr/>
          </p:nvCxnSpPr>
          <p:spPr>
            <a:xfrm>
              <a:off x="7941469" y="3112297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D8AFA20-4831-7F5E-2957-FCD01C54173C}"/>
                </a:ext>
              </a:extLst>
            </p:cNvPr>
            <p:cNvCxnSpPr/>
            <p:nvPr/>
          </p:nvCxnSpPr>
          <p:spPr>
            <a:xfrm>
              <a:off x="7941469" y="322897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C25EBE-C376-17B3-4907-7E835C8680D9}"/>
                </a:ext>
              </a:extLst>
            </p:cNvPr>
            <p:cNvCxnSpPr/>
            <p:nvPr/>
          </p:nvCxnSpPr>
          <p:spPr>
            <a:xfrm>
              <a:off x="7941469" y="332660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D5741F-7951-488F-152D-BCEAF27DEDD7}"/>
              </a:ext>
            </a:extLst>
          </p:cNvPr>
          <p:cNvCxnSpPr>
            <a:cxnSpLocks/>
          </p:cNvCxnSpPr>
          <p:nvPr/>
        </p:nvCxnSpPr>
        <p:spPr>
          <a:xfrm>
            <a:off x="8119953" y="332660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754F8-F273-3048-76AE-F5A347CB0D1E}"/>
              </a:ext>
            </a:extLst>
          </p:cNvPr>
          <p:cNvSpPr/>
          <p:nvPr/>
        </p:nvSpPr>
        <p:spPr>
          <a:xfrm>
            <a:off x="1604600" y="2545001"/>
            <a:ext cx="740500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C286A-C737-F299-E33E-C8AA9E8116DA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1856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(2)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FCBFE9-C29A-9F46-95C2-C5A389B67579}"/>
              </a:ext>
            </a:extLst>
          </p:cNvPr>
          <p:cNvSpPr/>
          <p:nvPr/>
        </p:nvSpPr>
        <p:spPr>
          <a:xfrm>
            <a:off x="1487631" y="5138682"/>
            <a:ext cx="1007919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C828651F-F9E0-A1BE-41C4-ECDD92BAF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57822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시트의 내용만 초벌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E1E5B-FF8F-47DC-3C71-A066AD42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2"/>
          <a:stretch/>
        </p:blipFill>
        <p:spPr>
          <a:xfrm>
            <a:off x="6155717" y="1410244"/>
            <a:ext cx="3578224" cy="5012487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3ADC0528-3446-F353-ECBB-AC6167F2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3578224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Work Category-L1 ~ L3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BOQ</a:t>
            </a:r>
            <a:r>
              <a:rPr lang="ko-KR" altLang="en-US" sz="900" dirty="0">
                <a:sym typeface="Wingdings" pitchFamily="2" charset="2"/>
              </a:rPr>
              <a:t> </a:t>
            </a:r>
            <a:r>
              <a:rPr lang="en-US" altLang="ko-KR" sz="900" dirty="0">
                <a:sym typeface="Wingdings" pitchFamily="2" charset="2"/>
              </a:rPr>
              <a:t>Spec1~9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Spec. 1-L4 ~ 8-L11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328DF-96A7-AD33-3180-24DD7930496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085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D46F8-269F-290F-DB54-BE11A86E87AE}"/>
              </a:ext>
            </a:extLst>
          </p:cNvPr>
          <p:cNvSpPr/>
          <p:nvPr/>
        </p:nvSpPr>
        <p:spPr>
          <a:xfrm>
            <a:off x="1479550" y="3838731"/>
            <a:ext cx="990600" cy="1247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13AD3-07E6-07D7-6466-6F04BF63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2" t="11322" r="32360" b="20049"/>
          <a:stretch/>
        </p:blipFill>
        <p:spPr>
          <a:xfrm>
            <a:off x="7346495" y="950141"/>
            <a:ext cx="2387446" cy="5472590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BCBD0393-B39B-0005-A5B3-83E15E46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44487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데이터가 결합된 중첩 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33E4B22E-09BC-7A34-56A9-31FB653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Sym_Val Dict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산출타입 내 산출 약자</a:t>
            </a:r>
            <a:r>
              <a:rPr lang="en-US" altLang="ko-KR" sz="900" dirty="0">
                <a:sym typeface="Wingdings" pitchFamily="2" charset="2"/>
              </a:rPr>
              <a:t>: </a:t>
            </a:r>
            <a:r>
              <a:rPr lang="ko-KR" altLang="en-US" sz="900" dirty="0">
                <a:sym typeface="Wingdings" pitchFamily="2" charset="2"/>
              </a:rPr>
              <a:t>사용자입력값 </a:t>
            </a:r>
            <a:r>
              <a:rPr lang="en-US" altLang="ko-KR" sz="900" dirty="0">
                <a:sym typeface="Wingdings" pitchFamily="2" charset="2"/>
              </a:rPr>
              <a:t>or </a:t>
            </a:r>
            <a:r>
              <a:rPr lang="ko-KR" altLang="en-US" sz="900" dirty="0">
                <a:sym typeface="Wingdings" pitchFamily="2" charset="2"/>
              </a:rPr>
              <a:t>매개변수 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2600E0-DEA4-75A4-1360-87741DCF3E94}"/>
              </a:ext>
            </a:extLst>
          </p:cNvPr>
          <p:cNvSpPr/>
          <p:nvPr/>
        </p:nvSpPr>
        <p:spPr>
          <a:xfrm>
            <a:off x="7630365" y="1348437"/>
            <a:ext cx="126836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159FFF-93AC-68BB-6397-3EB735BC8CEA}"/>
              </a:ext>
            </a:extLst>
          </p:cNvPr>
          <p:cNvSpPr/>
          <p:nvPr/>
        </p:nvSpPr>
        <p:spPr>
          <a:xfrm>
            <a:off x="7702026" y="1441306"/>
            <a:ext cx="2082739" cy="4807093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2192E8-D2CE-F7A2-2D6B-6CA44BCBAFF8}"/>
              </a:ext>
            </a:extLst>
          </p:cNvPr>
          <p:cNvSpPr/>
          <p:nvPr/>
        </p:nvSpPr>
        <p:spPr>
          <a:xfrm>
            <a:off x="7883549" y="1502147"/>
            <a:ext cx="62044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B26261A-0E41-65A1-56E3-3C20FF223283}"/>
              </a:ext>
            </a:extLst>
          </p:cNvPr>
          <p:cNvSpPr/>
          <p:nvPr/>
        </p:nvSpPr>
        <p:spPr>
          <a:xfrm>
            <a:off x="7857361" y="1565465"/>
            <a:ext cx="1439039" cy="59503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63C368-07A6-C62A-053D-56E0F8B19732}"/>
              </a:ext>
            </a:extLst>
          </p:cNvPr>
          <p:cNvSpPr/>
          <p:nvPr/>
        </p:nvSpPr>
        <p:spPr>
          <a:xfrm>
            <a:off x="7883549" y="2154791"/>
            <a:ext cx="620446" cy="69022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2D19A5B-FE0D-4129-ABB5-192B2A984297}"/>
              </a:ext>
            </a:extLst>
          </p:cNvPr>
          <p:cNvSpPr/>
          <p:nvPr/>
        </p:nvSpPr>
        <p:spPr>
          <a:xfrm>
            <a:off x="7857361" y="2223812"/>
            <a:ext cx="1439039" cy="1769067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EE0A77-CADC-A932-7BDB-4F7AECC52B61}"/>
              </a:ext>
            </a:extLst>
          </p:cNvPr>
          <p:cNvSpPr/>
          <p:nvPr/>
        </p:nvSpPr>
        <p:spPr>
          <a:xfrm>
            <a:off x="7883549" y="4002936"/>
            <a:ext cx="49207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8EB663-A458-567A-E3D2-8973D90EED3D}"/>
              </a:ext>
            </a:extLst>
          </p:cNvPr>
          <p:cNvSpPr/>
          <p:nvPr/>
        </p:nvSpPr>
        <p:spPr>
          <a:xfrm>
            <a:off x="8375626" y="4002936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D6B566-44AE-D5E8-2F13-0BBD9B8AFA3C}"/>
              </a:ext>
            </a:extLst>
          </p:cNvPr>
          <p:cNvSpPr/>
          <p:nvPr/>
        </p:nvSpPr>
        <p:spPr>
          <a:xfrm>
            <a:off x="7883549" y="4086757"/>
            <a:ext cx="23973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2BD31F-66C7-E71F-D35D-4FB5EC15F9F7}"/>
              </a:ext>
            </a:extLst>
          </p:cNvPr>
          <p:cNvSpPr/>
          <p:nvPr/>
        </p:nvSpPr>
        <p:spPr>
          <a:xfrm>
            <a:off x="8110476" y="4072872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9D2269-89EA-203E-46C2-0762074C4D6A}"/>
              </a:ext>
            </a:extLst>
          </p:cNvPr>
          <p:cNvSpPr/>
          <p:nvPr/>
        </p:nvSpPr>
        <p:spPr>
          <a:xfrm>
            <a:off x="7883549" y="4229414"/>
            <a:ext cx="542901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FFE8AD-78B5-0E2A-E3C5-3C992997409D}"/>
              </a:ext>
            </a:extLst>
          </p:cNvPr>
          <p:cNvSpPr/>
          <p:nvPr/>
        </p:nvSpPr>
        <p:spPr>
          <a:xfrm>
            <a:off x="7883549" y="4353462"/>
            <a:ext cx="398439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4E5BBE-8946-7909-445F-9BE6A384CB4D}"/>
              </a:ext>
            </a:extLst>
          </p:cNvPr>
          <p:cNvSpPr/>
          <p:nvPr/>
        </p:nvSpPr>
        <p:spPr>
          <a:xfrm>
            <a:off x="7883549" y="4440628"/>
            <a:ext cx="22692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881BE6B-B558-092B-1688-6614017662C6}"/>
              </a:ext>
            </a:extLst>
          </p:cNvPr>
          <p:cNvSpPr/>
          <p:nvPr/>
        </p:nvSpPr>
        <p:spPr>
          <a:xfrm>
            <a:off x="7883549" y="4521264"/>
            <a:ext cx="424632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64518-46FE-E5D5-3D41-F7B0C4C78436}"/>
              </a:ext>
            </a:extLst>
          </p:cNvPr>
          <p:cNvSpPr/>
          <p:nvPr/>
        </p:nvSpPr>
        <p:spPr>
          <a:xfrm>
            <a:off x="7883549" y="4614517"/>
            <a:ext cx="78182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7D565-4FF4-4B3A-68DD-7F48C0637022}"/>
              </a:ext>
            </a:extLst>
          </p:cNvPr>
          <p:cNvSpPr/>
          <p:nvPr/>
        </p:nvSpPr>
        <p:spPr>
          <a:xfrm>
            <a:off x="7883549" y="4711055"/>
            <a:ext cx="68657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A5CF9D-C86C-F176-2278-1D2925DDC507}"/>
              </a:ext>
            </a:extLst>
          </p:cNvPr>
          <p:cNvSpPr/>
          <p:nvPr/>
        </p:nvSpPr>
        <p:spPr>
          <a:xfrm>
            <a:off x="7883549" y="4803439"/>
            <a:ext cx="731814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22A10B0-DC2F-050B-42A5-90B9EAC1BD17}"/>
              </a:ext>
            </a:extLst>
          </p:cNvPr>
          <p:cNvSpPr/>
          <p:nvPr/>
        </p:nvSpPr>
        <p:spPr>
          <a:xfrm>
            <a:off x="7883548" y="4881509"/>
            <a:ext cx="731813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28A53F-5BF4-5FA4-83A2-45CE79A58BDB}"/>
              </a:ext>
            </a:extLst>
          </p:cNvPr>
          <p:cNvSpPr/>
          <p:nvPr/>
        </p:nvSpPr>
        <p:spPr>
          <a:xfrm>
            <a:off x="8430221" y="4178921"/>
            <a:ext cx="1312284" cy="148603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667A92-BAF0-6605-CF51-A516CE69FFE7}"/>
              </a:ext>
            </a:extLst>
          </p:cNvPr>
          <p:cNvSpPr/>
          <p:nvPr/>
        </p:nvSpPr>
        <p:spPr>
          <a:xfrm>
            <a:off x="8283378" y="4346932"/>
            <a:ext cx="286741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DEE2DD-35C4-36C8-582B-E11DC7E88EB6}"/>
              </a:ext>
            </a:extLst>
          </p:cNvPr>
          <p:cNvSpPr/>
          <p:nvPr/>
        </p:nvSpPr>
        <p:spPr>
          <a:xfrm>
            <a:off x="8104780" y="4430128"/>
            <a:ext cx="18722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53752D-B1F3-574F-8B20-EF70DDF3FD2B}"/>
              </a:ext>
            </a:extLst>
          </p:cNvPr>
          <p:cNvSpPr/>
          <p:nvPr/>
        </p:nvSpPr>
        <p:spPr>
          <a:xfrm>
            <a:off x="8316774" y="4518310"/>
            <a:ext cx="3469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144913-D72C-A695-2AEF-D291D2E40D92}"/>
              </a:ext>
            </a:extLst>
          </p:cNvPr>
          <p:cNvSpPr/>
          <p:nvPr/>
        </p:nvSpPr>
        <p:spPr>
          <a:xfrm>
            <a:off x="8662918" y="4604964"/>
            <a:ext cx="235814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D7C33F-7127-DE27-9E88-445CEA7B1974}"/>
              </a:ext>
            </a:extLst>
          </p:cNvPr>
          <p:cNvSpPr/>
          <p:nvPr/>
        </p:nvSpPr>
        <p:spPr>
          <a:xfrm>
            <a:off x="8570119" y="4698389"/>
            <a:ext cx="461962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1627ED-140E-DBCF-7D7E-ED8FA97C295F}"/>
              </a:ext>
            </a:extLst>
          </p:cNvPr>
          <p:cNvSpPr/>
          <p:nvPr/>
        </p:nvSpPr>
        <p:spPr>
          <a:xfrm>
            <a:off x="8613731" y="4791259"/>
            <a:ext cx="62790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9DAD05-DC21-C20D-52A2-95160EA6C007}"/>
              </a:ext>
            </a:extLst>
          </p:cNvPr>
          <p:cNvSpPr/>
          <p:nvPr/>
        </p:nvSpPr>
        <p:spPr>
          <a:xfrm>
            <a:off x="8613730" y="4878425"/>
            <a:ext cx="999375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44BD4-C827-8056-21BE-8BE347FE929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6047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4D0F4-D010-0452-68AA-BCDE6E4C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1" y="1257977"/>
            <a:ext cx="7073152" cy="2956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2BBEA-4050-0017-B0D2-3579C4E2FCB7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1036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3FB9A-4A4D-2D27-49D4-181E6AF1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4614905" y="1416423"/>
            <a:ext cx="5015157" cy="2410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79F8-F5C3-92E2-F28A-81CFF1DECCBB}"/>
              </a:ext>
            </a:extLst>
          </p:cNvPr>
          <p:cNvSpPr/>
          <p:nvPr/>
        </p:nvSpPr>
        <p:spPr>
          <a:xfrm>
            <a:off x="8404185" y="2621828"/>
            <a:ext cx="1359275" cy="13047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92063BF-8E5A-66C3-89C5-447277D31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별도의 사용자 입력은 없으며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된 전체 부재의 객체를 반환하는 구간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F1AF2A84-9131-3413-352E-4C66437D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088524"/>
            <a:ext cx="2075137" cy="11882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중첩리스트의 형태로 반환되며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구간의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시트 명 순서에 따라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카테고리별 부재 객체의 리스트 형태로 반환됨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3E2437-44B8-EE3B-150E-B08EFE56A0BC}"/>
              </a:ext>
            </a:extLst>
          </p:cNvPr>
          <p:cNvGrpSpPr/>
          <p:nvPr/>
        </p:nvGrpSpPr>
        <p:grpSpPr>
          <a:xfrm>
            <a:off x="5015607" y="3088524"/>
            <a:ext cx="2809336" cy="3053196"/>
            <a:chOff x="5150270" y="2979420"/>
            <a:chExt cx="3178390" cy="3454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3A1AE-B34E-7C66-8833-23C47AC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206" y="3020400"/>
              <a:ext cx="3085581" cy="3390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F7B386-DC7F-69F0-0460-820C6BA0B412}"/>
                </a:ext>
              </a:extLst>
            </p:cNvPr>
            <p:cNvSpPr/>
            <p:nvPr/>
          </p:nvSpPr>
          <p:spPr>
            <a:xfrm>
              <a:off x="5150270" y="2979420"/>
              <a:ext cx="3178390" cy="3454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B4EFF-9783-F09A-C5EE-FA9FAE1628B5}"/>
              </a:ext>
            </a:extLst>
          </p:cNvPr>
          <p:cNvCxnSpPr>
            <a:cxnSpLocks/>
          </p:cNvCxnSpPr>
          <p:nvPr/>
        </p:nvCxnSpPr>
        <p:spPr>
          <a:xfrm flipH="1">
            <a:off x="7824943" y="2621828"/>
            <a:ext cx="579242" cy="466696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9CEB7-3777-C004-42DB-045A5ED2C8D2}"/>
              </a:ext>
            </a:extLst>
          </p:cNvPr>
          <p:cNvCxnSpPr>
            <a:cxnSpLocks/>
          </p:cNvCxnSpPr>
          <p:nvPr/>
        </p:nvCxnSpPr>
        <p:spPr>
          <a:xfrm flipH="1">
            <a:off x="7824943" y="3926541"/>
            <a:ext cx="579242" cy="2215179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DB3BA2-10DA-DE6E-9EA7-160DCE916A0A}"/>
              </a:ext>
            </a:extLst>
          </p:cNvPr>
          <p:cNvCxnSpPr/>
          <p:nvPr/>
        </p:nvCxnSpPr>
        <p:spPr>
          <a:xfrm flipH="1">
            <a:off x="2404762" y="3581400"/>
            <a:ext cx="261084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FB48E60-C717-A6E4-7111-4134DA6CF0A9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717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0DC0B-1A13-C81E-1D08-52BC27C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29" y="1343558"/>
            <a:ext cx="7067734" cy="1679462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D320958A-84FD-65E5-68B9-0D32C0D5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14429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B-1 </a:t>
            </a:r>
            <a:r>
              <a:rPr lang="ko-KR" altLang="en-US" dirty="0">
                <a:sym typeface="Wingdings" pitchFamily="2" charset="2"/>
              </a:rPr>
              <a:t>구간의 전체 부재 데이터를 입력으로 받으며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ym typeface="Wingdings" pitchFamily="2" charset="2"/>
              </a:rPr>
              <a:t>A-2</a:t>
            </a:r>
            <a:r>
              <a:rPr lang="ko-KR" altLang="en-US" dirty="0">
                <a:sym typeface="Wingdings" pitchFamily="2" charset="2"/>
              </a:rPr>
              <a:t>에서 정리된 </a:t>
            </a:r>
            <a:r>
              <a:rPr lang="en-US" altLang="ko-KR" dirty="0">
                <a:sym typeface="Wingdings" pitchFamily="2" charset="2"/>
              </a:rPr>
              <a:t>Family List </a:t>
            </a:r>
            <a:r>
              <a:rPr lang="ko-KR" altLang="en-US" dirty="0">
                <a:sym typeface="Wingdings" pitchFamily="2" charset="2"/>
              </a:rPr>
              <a:t>상의 모든 패밀리 타입 명과 비교하여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해당되지 않는 객체들은 제외하는 구간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10908-7333-0877-9E65-7AB5D5D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65" y="2867830"/>
            <a:ext cx="2772482" cy="3506076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5A386BE4-4029-3D5E-4483-EA3FEB5B5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646501"/>
            <a:ext cx="3345904" cy="10330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패밀리리스트 상에 존재하는 이름을 패밀리 타입으로 갖는 객체들만 필터링 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중첩구조는 사라짐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7E577E-45D9-DB57-3890-18655CA8303E}"/>
              </a:ext>
            </a:extLst>
          </p:cNvPr>
          <p:cNvSpPr/>
          <p:nvPr/>
        </p:nvSpPr>
        <p:spPr>
          <a:xfrm>
            <a:off x="6357388" y="2844203"/>
            <a:ext cx="3010731" cy="3565563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6628BE-7AF2-B01A-F66B-DA8CA493FC70}"/>
              </a:ext>
            </a:extLst>
          </p:cNvPr>
          <p:cNvCxnSpPr>
            <a:cxnSpLocks/>
          </p:cNvCxnSpPr>
          <p:nvPr/>
        </p:nvCxnSpPr>
        <p:spPr>
          <a:xfrm flipH="1">
            <a:off x="3675529" y="4047565"/>
            <a:ext cx="2681859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9E6243-2618-306C-5F91-4801947DBBB3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0659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423537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모든 객체들의 패밀리 타입 추출하여 패밀리리스트에 있는 것만 추출 후 중복개체 제거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그후 이름만 </a:t>
            </a:r>
            <a:r>
              <a:rPr lang="en-US" altLang="ko-KR" dirty="0">
                <a:sym typeface="Wingdings" pitchFamily="2" charset="2"/>
              </a:rPr>
              <a:t>String </a:t>
            </a:r>
            <a:r>
              <a:rPr lang="ko-KR" altLang="en-US" dirty="0">
                <a:sym typeface="Wingdings" pitchFamily="2" charset="2"/>
              </a:rPr>
              <a:t>타입으로 추출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ADF4E53-1809-1A90-846F-AF696B5AB0AE}"/>
              </a:ext>
            </a:extLst>
          </p:cNvPr>
          <p:cNvSpPr/>
          <p:nvPr/>
        </p:nvSpPr>
        <p:spPr>
          <a:xfrm>
            <a:off x="901700" y="2337910"/>
            <a:ext cx="872478" cy="1085627"/>
          </a:xfrm>
          <a:custGeom>
            <a:avLst/>
            <a:gdLst>
              <a:gd name="connsiteX0" fmla="*/ 1466850 w 1466850"/>
              <a:gd name="connsiteY0" fmla="*/ 0 h 1130300"/>
              <a:gd name="connsiteX1" fmla="*/ 1466850 w 1466850"/>
              <a:gd name="connsiteY1" fmla="*/ 596900 h 1130300"/>
              <a:gd name="connsiteX2" fmla="*/ 0 w 1466850"/>
              <a:gd name="connsiteY2" fmla="*/ 596900 h 1130300"/>
              <a:gd name="connsiteX3" fmla="*/ 0 w 1466850"/>
              <a:gd name="connsiteY3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1130300">
                <a:moveTo>
                  <a:pt x="1466850" y="0"/>
                </a:moveTo>
                <a:lnTo>
                  <a:pt x="1466850" y="596900"/>
                </a:lnTo>
                <a:lnTo>
                  <a:pt x="0" y="596900"/>
                </a:lnTo>
                <a:lnTo>
                  <a:pt x="0" y="11303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FD40DDD-6727-3E31-86CE-CE8F5FD6316D}"/>
              </a:ext>
            </a:extLst>
          </p:cNvPr>
          <p:cNvSpPr/>
          <p:nvPr/>
        </p:nvSpPr>
        <p:spPr>
          <a:xfrm>
            <a:off x="1081088" y="1752600"/>
            <a:ext cx="3884612" cy="946150"/>
          </a:xfrm>
          <a:custGeom>
            <a:avLst/>
            <a:gdLst>
              <a:gd name="connsiteX0" fmla="*/ 0 w 3829050"/>
              <a:gd name="connsiteY0" fmla="*/ 0 h 946150"/>
              <a:gd name="connsiteX1" fmla="*/ 1587500 w 3829050"/>
              <a:gd name="connsiteY1" fmla="*/ 0 h 946150"/>
              <a:gd name="connsiteX2" fmla="*/ 1587500 w 3829050"/>
              <a:gd name="connsiteY2" fmla="*/ 234950 h 946150"/>
              <a:gd name="connsiteX3" fmla="*/ 2628900 w 3829050"/>
              <a:gd name="connsiteY3" fmla="*/ 234950 h 946150"/>
              <a:gd name="connsiteX4" fmla="*/ 3829050 w 3829050"/>
              <a:gd name="connsiteY4" fmla="*/ 234950 h 946150"/>
              <a:gd name="connsiteX5" fmla="*/ 3829050 w 3829050"/>
              <a:gd name="connsiteY5" fmla="*/ 768350 h 946150"/>
              <a:gd name="connsiteX6" fmla="*/ 2324100 w 3829050"/>
              <a:gd name="connsiteY6" fmla="*/ 768350 h 946150"/>
              <a:gd name="connsiteX7" fmla="*/ 2324100 w 3829050"/>
              <a:gd name="connsiteY7" fmla="*/ 946150 h 946150"/>
              <a:gd name="connsiteX8" fmla="*/ 1625600 w 3829050"/>
              <a:gd name="connsiteY8" fmla="*/ 946150 h 946150"/>
              <a:gd name="connsiteX9" fmla="*/ 1625600 w 3829050"/>
              <a:gd name="connsiteY9" fmla="*/ 577850 h 946150"/>
              <a:gd name="connsiteX10" fmla="*/ 6350 w 3829050"/>
              <a:gd name="connsiteY10" fmla="*/ 577850 h 946150"/>
              <a:gd name="connsiteX11" fmla="*/ 0 w 3829050"/>
              <a:gd name="connsiteY11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9050" h="946150">
                <a:moveTo>
                  <a:pt x="0" y="0"/>
                </a:moveTo>
                <a:lnTo>
                  <a:pt x="1587500" y="0"/>
                </a:lnTo>
                <a:lnTo>
                  <a:pt x="1587500" y="234950"/>
                </a:lnTo>
                <a:lnTo>
                  <a:pt x="2628900" y="234950"/>
                </a:lnTo>
                <a:lnTo>
                  <a:pt x="3829050" y="234950"/>
                </a:lnTo>
                <a:lnTo>
                  <a:pt x="3829050" y="768350"/>
                </a:lnTo>
                <a:lnTo>
                  <a:pt x="2324100" y="768350"/>
                </a:lnTo>
                <a:lnTo>
                  <a:pt x="2324100" y="946150"/>
                </a:lnTo>
                <a:lnTo>
                  <a:pt x="1625600" y="946150"/>
                </a:lnTo>
                <a:lnTo>
                  <a:pt x="1625600" y="577850"/>
                </a:lnTo>
                <a:lnTo>
                  <a:pt x="6350" y="577850"/>
                </a:lnTo>
                <a:cubicBezTo>
                  <a:pt x="4233" y="385233"/>
                  <a:pt x="2117" y="1926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A266768-3C60-62F7-6D46-CEF862662863}"/>
              </a:ext>
            </a:extLst>
          </p:cNvPr>
          <p:cNvSpPr/>
          <p:nvPr/>
        </p:nvSpPr>
        <p:spPr>
          <a:xfrm>
            <a:off x="2827020" y="1729740"/>
            <a:ext cx="5059680" cy="922020"/>
          </a:xfrm>
          <a:custGeom>
            <a:avLst/>
            <a:gdLst>
              <a:gd name="connsiteX0" fmla="*/ 0 w 5059680"/>
              <a:gd name="connsiteY0" fmla="*/ 0 h 922020"/>
              <a:gd name="connsiteX1" fmla="*/ 0 w 5059680"/>
              <a:gd name="connsiteY1" fmla="*/ 259080 h 922020"/>
              <a:gd name="connsiteX2" fmla="*/ 2247900 w 5059680"/>
              <a:gd name="connsiteY2" fmla="*/ 259080 h 922020"/>
              <a:gd name="connsiteX3" fmla="*/ 2247900 w 5059680"/>
              <a:gd name="connsiteY3" fmla="*/ 922020 h 922020"/>
              <a:gd name="connsiteX4" fmla="*/ 5059680 w 5059680"/>
              <a:gd name="connsiteY4" fmla="*/ 922020 h 922020"/>
              <a:gd name="connsiteX5" fmla="*/ 5059680 w 5059680"/>
              <a:gd name="connsiteY5" fmla="*/ 7620 h 922020"/>
              <a:gd name="connsiteX6" fmla="*/ 0 w 5059680"/>
              <a:gd name="connsiteY6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680" h="922020">
                <a:moveTo>
                  <a:pt x="0" y="0"/>
                </a:moveTo>
                <a:lnTo>
                  <a:pt x="0" y="259080"/>
                </a:lnTo>
                <a:lnTo>
                  <a:pt x="2247900" y="259080"/>
                </a:lnTo>
                <a:lnTo>
                  <a:pt x="2247900" y="922020"/>
                </a:lnTo>
                <a:lnTo>
                  <a:pt x="5059680" y="922020"/>
                </a:lnTo>
                <a:lnTo>
                  <a:pt x="5059680" y="762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9CAB22-59E8-02E8-DF29-CEABA358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12" y="3423537"/>
            <a:ext cx="3482024" cy="2877668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41C4CC48-77E4-AC05-BE0B-4D7ED9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590" y="3864901"/>
            <a:ext cx="2596010" cy="164954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추출된 패밀리 타입 이름을 키값으로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A-2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 출력된 패밀리리스트 딕셔너리를 조회하여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 별 산출타입 및 </a:t>
            </a:r>
            <a:r>
              <a:rPr lang="en-US" altLang="ko-KR" dirty="0">
                <a:sym typeface="Wingdings" pitchFamily="2" charset="2"/>
              </a:rPr>
              <a:t>WM </a:t>
            </a:r>
            <a:r>
              <a:rPr lang="ko-KR" altLang="en-US" dirty="0">
                <a:sym typeface="Wingdings" pitchFamily="2" charset="2"/>
              </a:rPr>
              <a:t>정보 정리 후 재 딕셔너리 화 한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setParamElementTypes</a:t>
            </a:r>
            <a:r>
              <a:rPr lang="ko-KR" altLang="en-US" dirty="0">
                <a:sym typeface="Wingdings" pitchFamily="2" charset="2"/>
              </a:rPr>
              <a:t> 구간으로 전달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4FF06D-ECF4-8681-58A8-80C5B01F15AA}"/>
              </a:ext>
            </a:extLst>
          </p:cNvPr>
          <p:cNvSpPr/>
          <p:nvPr/>
        </p:nvSpPr>
        <p:spPr>
          <a:xfrm>
            <a:off x="7016750" y="2028825"/>
            <a:ext cx="766763" cy="385763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4D5285-4A4B-560B-7E64-315E846F3091}"/>
              </a:ext>
            </a:extLst>
          </p:cNvPr>
          <p:cNvCxnSpPr/>
          <p:nvPr/>
        </p:nvCxnSpPr>
        <p:spPr>
          <a:xfrm flipH="1">
            <a:off x="5883812" y="2414588"/>
            <a:ext cx="1132938" cy="1008949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389ED1-DDE3-1828-66CE-767EBD41CEE0}"/>
              </a:ext>
            </a:extLst>
          </p:cNvPr>
          <p:cNvCxnSpPr>
            <a:cxnSpLocks/>
          </p:cNvCxnSpPr>
          <p:nvPr/>
        </p:nvCxnSpPr>
        <p:spPr>
          <a:xfrm>
            <a:off x="7783513" y="2414588"/>
            <a:ext cx="1582323" cy="1019876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69111EB-CEC9-809E-A980-989F28E640F4}"/>
              </a:ext>
            </a:extLst>
          </p:cNvPr>
          <p:cNvSpPr/>
          <p:nvPr/>
        </p:nvSpPr>
        <p:spPr>
          <a:xfrm>
            <a:off x="4285129" y="2653553"/>
            <a:ext cx="1577789" cy="1201271"/>
          </a:xfrm>
          <a:custGeom>
            <a:avLst/>
            <a:gdLst>
              <a:gd name="connsiteX0" fmla="*/ 1577789 w 1577789"/>
              <a:gd name="connsiteY0" fmla="*/ 0 h 1201271"/>
              <a:gd name="connsiteX1" fmla="*/ 1577789 w 1577789"/>
              <a:gd name="connsiteY1" fmla="*/ 268941 h 1201271"/>
              <a:gd name="connsiteX2" fmla="*/ 0 w 1577789"/>
              <a:gd name="connsiteY2" fmla="*/ 268941 h 1201271"/>
              <a:gd name="connsiteX3" fmla="*/ 0 w 1577789"/>
              <a:gd name="connsiteY3" fmla="*/ 1201271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789" h="1201271">
                <a:moveTo>
                  <a:pt x="1577789" y="0"/>
                </a:moveTo>
                <a:lnTo>
                  <a:pt x="1577789" y="268941"/>
                </a:lnTo>
                <a:lnTo>
                  <a:pt x="0" y="268941"/>
                </a:lnTo>
                <a:lnTo>
                  <a:pt x="0" y="1201271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33712-A90F-4315-332C-B7DBE7328265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5005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044" y="3476347"/>
            <a:ext cx="3139616" cy="25559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앞서 확보한 패밀리타입 객체 별로 파라미터 주입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파라미터 주입 순서는 청색 점선의 코드블럭 참조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실행되면 우측 스크린샷과 같이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패밀리타입별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주입이 완료됨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 구간의 기능은 별도 다이나모 파일인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“WM_injection.dyn”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파일로도 분할해 두었으므로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패밀리리스트 내용 정리가 완료된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물량산출과 관계없이 바로 부재별로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 주입이 가능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8B9C1CF-38ED-307E-3D8F-C0FEF3F9C3A3}"/>
              </a:ext>
            </a:extLst>
          </p:cNvPr>
          <p:cNvSpPr/>
          <p:nvPr/>
        </p:nvSpPr>
        <p:spPr>
          <a:xfrm>
            <a:off x="8039100" y="1955800"/>
            <a:ext cx="1689100" cy="685800"/>
          </a:xfrm>
          <a:custGeom>
            <a:avLst/>
            <a:gdLst>
              <a:gd name="connsiteX0" fmla="*/ 0 w 1682750"/>
              <a:gd name="connsiteY0" fmla="*/ 50800 h 685800"/>
              <a:gd name="connsiteX1" fmla="*/ 0 w 1682750"/>
              <a:gd name="connsiteY1" fmla="*/ 495300 h 685800"/>
              <a:gd name="connsiteX2" fmla="*/ 908050 w 1682750"/>
              <a:gd name="connsiteY2" fmla="*/ 495300 h 685800"/>
              <a:gd name="connsiteX3" fmla="*/ 908050 w 1682750"/>
              <a:gd name="connsiteY3" fmla="*/ 685800 h 685800"/>
              <a:gd name="connsiteX4" fmla="*/ 1682750 w 1682750"/>
              <a:gd name="connsiteY4" fmla="*/ 685800 h 685800"/>
              <a:gd name="connsiteX5" fmla="*/ 1682750 w 1682750"/>
              <a:gd name="connsiteY5" fmla="*/ 0 h 685800"/>
              <a:gd name="connsiteX6" fmla="*/ 0 w 1682750"/>
              <a:gd name="connsiteY6" fmla="*/ 50800 h 685800"/>
              <a:gd name="connsiteX0" fmla="*/ 0 w 1682750"/>
              <a:gd name="connsiteY0" fmla="*/ 0 h 698500"/>
              <a:gd name="connsiteX1" fmla="*/ 0 w 1682750"/>
              <a:gd name="connsiteY1" fmla="*/ 508000 h 698500"/>
              <a:gd name="connsiteX2" fmla="*/ 908050 w 1682750"/>
              <a:gd name="connsiteY2" fmla="*/ 508000 h 698500"/>
              <a:gd name="connsiteX3" fmla="*/ 908050 w 1682750"/>
              <a:gd name="connsiteY3" fmla="*/ 698500 h 698500"/>
              <a:gd name="connsiteX4" fmla="*/ 1682750 w 1682750"/>
              <a:gd name="connsiteY4" fmla="*/ 698500 h 698500"/>
              <a:gd name="connsiteX5" fmla="*/ 1682750 w 1682750"/>
              <a:gd name="connsiteY5" fmla="*/ 12700 h 698500"/>
              <a:gd name="connsiteX6" fmla="*/ 0 w 1682750"/>
              <a:gd name="connsiteY6" fmla="*/ 0 h 698500"/>
              <a:gd name="connsiteX0" fmla="*/ 0 w 1689100"/>
              <a:gd name="connsiteY0" fmla="*/ 0 h 685800"/>
              <a:gd name="connsiteX1" fmla="*/ 6350 w 1689100"/>
              <a:gd name="connsiteY1" fmla="*/ 495300 h 685800"/>
              <a:gd name="connsiteX2" fmla="*/ 914400 w 1689100"/>
              <a:gd name="connsiteY2" fmla="*/ 495300 h 685800"/>
              <a:gd name="connsiteX3" fmla="*/ 914400 w 1689100"/>
              <a:gd name="connsiteY3" fmla="*/ 685800 h 685800"/>
              <a:gd name="connsiteX4" fmla="*/ 1689100 w 1689100"/>
              <a:gd name="connsiteY4" fmla="*/ 685800 h 685800"/>
              <a:gd name="connsiteX5" fmla="*/ 1689100 w 1689100"/>
              <a:gd name="connsiteY5" fmla="*/ 0 h 685800"/>
              <a:gd name="connsiteX6" fmla="*/ 0 w 1689100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100" h="685800">
                <a:moveTo>
                  <a:pt x="0" y="0"/>
                </a:moveTo>
                <a:cubicBezTo>
                  <a:pt x="2117" y="165100"/>
                  <a:pt x="4233" y="330200"/>
                  <a:pt x="6350" y="495300"/>
                </a:cubicBezTo>
                <a:lnTo>
                  <a:pt x="914400" y="495300"/>
                </a:lnTo>
                <a:lnTo>
                  <a:pt x="914400" y="685800"/>
                </a:lnTo>
                <a:lnTo>
                  <a:pt x="1689100" y="685800"/>
                </a:lnTo>
                <a:lnTo>
                  <a:pt x="16891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38D90-B9A6-34F9-C3B9-BF353CBF07C5}"/>
              </a:ext>
            </a:extLst>
          </p:cNvPr>
          <p:cNvSpPr/>
          <p:nvPr/>
        </p:nvSpPr>
        <p:spPr>
          <a:xfrm>
            <a:off x="8028641" y="2483224"/>
            <a:ext cx="747806" cy="7978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4454-F2E9-A97C-E821-030B7941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8" y="3575448"/>
            <a:ext cx="3924128" cy="235772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5C36489-8A03-8794-0733-6A63C26D2985}"/>
              </a:ext>
            </a:extLst>
          </p:cNvPr>
          <p:cNvSpPr/>
          <p:nvPr/>
        </p:nvSpPr>
        <p:spPr>
          <a:xfrm>
            <a:off x="7749540" y="2641600"/>
            <a:ext cx="1623060" cy="1960880"/>
          </a:xfrm>
          <a:custGeom>
            <a:avLst/>
            <a:gdLst>
              <a:gd name="connsiteX0" fmla="*/ 1623060 w 1623060"/>
              <a:gd name="connsiteY0" fmla="*/ 0 h 2011680"/>
              <a:gd name="connsiteX1" fmla="*/ 1623060 w 1623060"/>
              <a:gd name="connsiteY1" fmla="*/ 2011680 h 2011680"/>
              <a:gd name="connsiteX2" fmla="*/ 0 w 1623060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2011680">
                <a:moveTo>
                  <a:pt x="1623060" y="0"/>
                </a:moveTo>
                <a:lnTo>
                  <a:pt x="1623060" y="2011680"/>
                </a:lnTo>
                <a:lnTo>
                  <a:pt x="0" y="2011680"/>
                </a:ln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D26B2-4C71-D53D-3BD2-2361001DF780}"/>
              </a:ext>
            </a:extLst>
          </p:cNvPr>
          <p:cNvSpPr/>
          <p:nvPr/>
        </p:nvSpPr>
        <p:spPr>
          <a:xfrm>
            <a:off x="5162550" y="4181475"/>
            <a:ext cx="2438400" cy="6715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C3554-D2FD-8151-4D3A-D7C097487B1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3561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AE84F-9C98-5CA3-A7CC-862FB2B1EEBA}"/>
              </a:ext>
            </a:extLst>
          </p:cNvPr>
          <p:cNvSpPr/>
          <p:nvPr/>
        </p:nvSpPr>
        <p:spPr>
          <a:xfrm>
            <a:off x="279442" y="1340353"/>
            <a:ext cx="9347115" cy="5003119"/>
          </a:xfrm>
          <a:prstGeom prst="roundRect">
            <a:avLst>
              <a:gd name="adj" fmla="val 3040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6FBA81-488B-DFD8-4DF4-685B02A9C491}"/>
              </a:ext>
            </a:extLst>
          </p:cNvPr>
          <p:cNvSpPr/>
          <p:nvPr/>
        </p:nvSpPr>
        <p:spPr>
          <a:xfrm>
            <a:off x="549378" y="1589997"/>
            <a:ext cx="1716530" cy="1017337"/>
          </a:xfrm>
          <a:prstGeom prst="rect">
            <a:avLst/>
          </a:prstGeom>
          <a:solidFill>
            <a:schemeClr val="bg1"/>
          </a:solidFill>
          <a:ln w="31750" cmpd="dbl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1B435-EE54-7DC0-A021-C4216E79BED6}"/>
              </a:ext>
            </a:extLst>
          </p:cNvPr>
          <p:cNvSpPr txBox="1"/>
          <p:nvPr/>
        </p:nvSpPr>
        <p:spPr>
          <a:xfrm>
            <a:off x="754014" y="1627649"/>
            <a:ext cx="1469313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물량</a:t>
            </a:r>
            <a:r>
              <a:rPr lang="en-US" altLang="ko-KR" sz="1300" dirty="0">
                <a:latin typeface="+mn-ea"/>
              </a:rPr>
              <a:t>Param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5B66-2C5B-F9FF-A368-2ACE03D360F0}"/>
              </a:ext>
            </a:extLst>
          </p:cNvPr>
          <p:cNvSpPr txBox="1"/>
          <p:nvPr/>
        </p:nvSpPr>
        <p:spPr>
          <a:xfrm>
            <a:off x="640701" y="2248220"/>
            <a:ext cx="1580304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각</a:t>
            </a:r>
            <a:r>
              <a:rPr lang="en-US" altLang="ko-KR" sz="1300" dirty="0">
                <a:latin typeface="+mn-ea"/>
              </a:rPr>
              <a:t> Category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E241E8E-B920-F622-BAE1-4A98E2B49D58}"/>
              </a:ext>
            </a:extLst>
          </p:cNvPr>
          <p:cNvSpPr/>
          <p:nvPr/>
        </p:nvSpPr>
        <p:spPr>
          <a:xfrm>
            <a:off x="2281898" y="1801711"/>
            <a:ext cx="478362" cy="552125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1CC066-6648-6E42-DBE6-DC3E7A8FF0C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2760260" y="2077774"/>
            <a:ext cx="358583" cy="875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83B1D-308C-1287-EA8F-072383E77CCB}"/>
              </a:ext>
            </a:extLst>
          </p:cNvPr>
          <p:cNvSpPr txBox="1"/>
          <p:nvPr/>
        </p:nvSpPr>
        <p:spPr>
          <a:xfrm>
            <a:off x="3118843" y="1777691"/>
            <a:ext cx="2421346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각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패밀리 타입 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WMcode </a:t>
            </a:r>
            <a:r>
              <a:rPr lang="ko-KR" altLang="en-US" dirty="0">
                <a:latin typeface="+mn-ea"/>
                <a:ea typeface="+mn-ea"/>
              </a:rPr>
              <a:t>별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r>
              <a:rPr lang="ko-KR" altLang="en-US" dirty="0">
                <a:latin typeface="+mn-ea"/>
                <a:ea typeface="+mn-ea"/>
              </a:rPr>
              <a:t>산출 식 및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산출수식 약자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데이터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25C1E2-79BA-AD27-391C-3F78F2311CAC}"/>
              </a:ext>
            </a:extLst>
          </p:cNvPr>
          <p:cNvCxnSpPr>
            <a:cxnSpLocks/>
          </p:cNvCxnSpPr>
          <p:nvPr/>
        </p:nvCxnSpPr>
        <p:spPr>
          <a:xfrm>
            <a:off x="6126697" y="2462769"/>
            <a:ext cx="463007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CD68-8175-2452-E051-D59C9777F69E}"/>
              </a:ext>
            </a:extLst>
          </p:cNvPr>
          <p:cNvSpPr txBox="1"/>
          <p:nvPr/>
        </p:nvSpPr>
        <p:spPr>
          <a:xfrm>
            <a:off x="6605694" y="2162687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</a:t>
            </a:r>
            <a:endParaRPr lang="en-US" altLang="ko-KR" sz="1138" dirty="0">
              <a:latin typeface="+mn-ea"/>
              <a:ea typeface="+mn-ea"/>
            </a:endParaRPr>
          </a:p>
          <a:p>
            <a:r>
              <a:rPr lang="ko-KR" altLang="en-US" sz="1138" dirty="0">
                <a:latin typeface="+mn-ea"/>
                <a:ea typeface="+mn-ea"/>
              </a:rPr>
              <a:t>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6D3A92-40E4-B47C-AB01-1A1286C461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885049" y="2780357"/>
            <a:ext cx="0" cy="98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EA38AC-50AF-9D85-0B75-D7B3BFB49E22}"/>
              </a:ext>
            </a:extLst>
          </p:cNvPr>
          <p:cNvSpPr txBox="1"/>
          <p:nvPr/>
        </p:nvSpPr>
        <p:spPr>
          <a:xfrm>
            <a:off x="6605694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 별 값 </a:t>
            </a:r>
            <a:r>
              <a:rPr lang="en-US" altLang="ko-KR" sz="1138" dirty="0">
                <a:latin typeface="+mn-ea"/>
                <a:ea typeface="+mn-ea"/>
              </a:rPr>
              <a:t>1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>
                <a:latin typeface="+mn-ea"/>
                <a:ea typeface="+mn-ea"/>
              </a:rPr>
              <a:t>매개변수 단순 대입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C272B-9628-AE9B-1574-B7AC4A502F99}"/>
              </a:ext>
            </a:extLst>
          </p:cNvPr>
          <p:cNvSpPr txBox="1"/>
          <p:nvPr/>
        </p:nvSpPr>
        <p:spPr>
          <a:xfrm>
            <a:off x="3567988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 산출수식 약자 별 값 </a:t>
            </a:r>
            <a:r>
              <a:rPr lang="en-US" altLang="ko-KR" sz="1138" dirty="0">
                <a:latin typeface="+mn-ea"/>
                <a:ea typeface="+mn-ea"/>
              </a:rPr>
              <a:t>2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 err="1">
                <a:latin typeface="+mn-ea"/>
                <a:ea typeface="+mn-ea"/>
              </a:rPr>
              <a:t>토공량</a:t>
            </a:r>
            <a:r>
              <a:rPr lang="ko-KR" altLang="en-US" sz="1138" dirty="0">
                <a:latin typeface="+mn-ea"/>
                <a:ea typeface="+mn-ea"/>
              </a:rPr>
              <a:t> 계산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C1FD60-C39A-1A1E-2E9D-8608BDC0661B}"/>
              </a:ext>
            </a:extLst>
          </p:cNvPr>
          <p:cNvCxnSpPr>
            <a:cxnSpLocks/>
          </p:cNvCxnSpPr>
          <p:nvPr/>
        </p:nvCxnSpPr>
        <p:spPr>
          <a:xfrm flipH="1">
            <a:off x="6159900" y="4064193"/>
            <a:ext cx="399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0E422-BF70-F415-0795-4A8F108CEABD}"/>
              </a:ext>
            </a:extLst>
          </p:cNvPr>
          <p:cNvSpPr txBox="1"/>
          <p:nvPr/>
        </p:nvSpPr>
        <p:spPr>
          <a:xfrm>
            <a:off x="530282" y="3851635"/>
            <a:ext cx="2558709" cy="4425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 확정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D19F23-4B17-B57E-DF24-3CE1642416B2}"/>
              </a:ext>
            </a:extLst>
          </p:cNvPr>
          <p:cNvCxnSpPr>
            <a:cxnSpLocks/>
          </p:cNvCxnSpPr>
          <p:nvPr/>
        </p:nvCxnSpPr>
        <p:spPr>
          <a:xfrm flipH="1">
            <a:off x="3118842" y="4064193"/>
            <a:ext cx="402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EE24B5-BCEB-B8EF-CE81-6A96A1C162B6}"/>
              </a:ext>
            </a:extLst>
          </p:cNvPr>
          <p:cNvCxnSpPr>
            <a:cxnSpLocks/>
          </p:cNvCxnSpPr>
          <p:nvPr/>
        </p:nvCxnSpPr>
        <p:spPr>
          <a:xfrm>
            <a:off x="1786667" y="4364275"/>
            <a:ext cx="0" cy="757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37DFBC-E2B4-6551-7146-AF563D1A50A3}"/>
              </a:ext>
            </a:extLst>
          </p:cNvPr>
          <p:cNvSpPr txBox="1"/>
          <p:nvPr/>
        </p:nvSpPr>
        <p:spPr>
          <a:xfrm>
            <a:off x="530282" y="5187876"/>
            <a:ext cx="2558709" cy="7927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각 패밀리 타입 별</a:t>
            </a:r>
            <a:r>
              <a:rPr lang="en-US" altLang="ko-KR" sz="1138" dirty="0">
                <a:latin typeface="+mn-ea"/>
                <a:ea typeface="+mn-ea"/>
              </a:rPr>
              <a:t>, WMcode</a:t>
            </a:r>
            <a:r>
              <a:rPr lang="ko-KR" altLang="en-US" sz="1138" dirty="0">
                <a:latin typeface="+mn-ea"/>
                <a:ea typeface="+mn-ea"/>
              </a:rPr>
              <a:t> 별 물량으로 합산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F29C64-E923-F16E-51CD-27599620207C}"/>
              </a:ext>
            </a:extLst>
          </p:cNvPr>
          <p:cNvCxnSpPr>
            <a:cxnSpLocks/>
          </p:cNvCxnSpPr>
          <p:nvPr/>
        </p:nvCxnSpPr>
        <p:spPr>
          <a:xfrm flipV="1">
            <a:off x="3824202" y="5335703"/>
            <a:ext cx="370370" cy="242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0E7B3F-8F7F-7719-9DDC-3CB78E6CC960}"/>
              </a:ext>
            </a:extLst>
          </p:cNvPr>
          <p:cNvCxnSpPr>
            <a:cxnSpLocks/>
          </p:cNvCxnSpPr>
          <p:nvPr/>
        </p:nvCxnSpPr>
        <p:spPr>
          <a:xfrm>
            <a:off x="3824202" y="5578093"/>
            <a:ext cx="370370" cy="218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619305-1F53-1DF2-C140-D3AC90043422}"/>
              </a:ext>
            </a:extLst>
          </p:cNvPr>
          <p:cNvCxnSpPr>
            <a:cxnSpLocks/>
          </p:cNvCxnSpPr>
          <p:nvPr/>
        </p:nvCxnSpPr>
        <p:spPr>
          <a:xfrm>
            <a:off x="3188494" y="5578093"/>
            <a:ext cx="635708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C131CA-1238-D910-E0A0-D7342069DE57}"/>
              </a:ext>
            </a:extLst>
          </p:cNvPr>
          <p:cNvSpPr txBox="1"/>
          <p:nvPr/>
        </p:nvSpPr>
        <p:spPr>
          <a:xfrm>
            <a:off x="467779" y="1342371"/>
            <a:ext cx="106311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75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975" dirty="0">
                <a:solidFill>
                  <a:srgbClr val="FF00FF"/>
                </a:solidFill>
                <a:latin typeface="+mn-ea"/>
              </a:rPr>
              <a:t>작성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83C01-3739-D3CE-48B2-49382E463175}"/>
              </a:ext>
            </a:extLst>
          </p:cNvPr>
          <p:cNvSpPr txBox="1"/>
          <p:nvPr/>
        </p:nvSpPr>
        <p:spPr>
          <a:xfrm>
            <a:off x="4295179" y="5029982"/>
            <a:ext cx="2984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산출근거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_Family List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FF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각 카테고리 시트 별 타입 별 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 행에 산출값 기입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B72C5-F9C7-DBD4-8B57-0E9BC0C318FA}"/>
              </a:ext>
            </a:extLst>
          </p:cNvPr>
          <p:cNvSpPr txBox="1"/>
          <p:nvPr/>
        </p:nvSpPr>
        <p:spPr>
          <a:xfrm>
            <a:off x="4295179" y="5651580"/>
            <a:ext cx="275510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해당 건물의 열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과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 행에 물량 산출값 기입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47F7EE-D5FA-9F9E-5B37-98894B521D59}"/>
              </a:ext>
            </a:extLst>
          </p:cNvPr>
          <p:cNvCxnSpPr>
            <a:cxnSpLocks/>
          </p:cNvCxnSpPr>
          <p:nvPr/>
        </p:nvCxnSpPr>
        <p:spPr>
          <a:xfrm>
            <a:off x="7279520" y="5335703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4D1263-4BD2-7C59-C2A1-3D6ABD21367D}"/>
              </a:ext>
            </a:extLst>
          </p:cNvPr>
          <p:cNvSpPr txBox="1"/>
          <p:nvPr/>
        </p:nvSpPr>
        <p:spPr>
          <a:xfrm>
            <a:off x="7874268" y="5023117"/>
            <a:ext cx="1370888" cy="59926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건물 별 산출근거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rgbClr val="FF00FF"/>
                </a:solidFill>
                <a:latin typeface="+mn-ea"/>
              </a:rPr>
              <a:t>다른 이름으로 저장</a:t>
            </a:r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)</a:t>
            </a:r>
            <a:endParaRPr lang="ko-KR" altLang="en-US" sz="800" dirty="0">
              <a:solidFill>
                <a:srgbClr val="FF00FF"/>
              </a:solidFill>
              <a:latin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83FDD1-19F7-7896-64B7-11F9A186BFFA}"/>
              </a:ext>
            </a:extLst>
          </p:cNvPr>
          <p:cNvCxnSpPr>
            <a:cxnSpLocks/>
          </p:cNvCxnSpPr>
          <p:nvPr/>
        </p:nvCxnSpPr>
        <p:spPr>
          <a:xfrm>
            <a:off x="7279520" y="5968371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354353-A549-A2D2-9E94-109517E756ED}"/>
              </a:ext>
            </a:extLst>
          </p:cNvPr>
          <p:cNvSpPr txBox="1"/>
          <p:nvPr/>
        </p:nvSpPr>
        <p:spPr>
          <a:xfrm>
            <a:off x="7874268" y="5766245"/>
            <a:ext cx="1726755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신규 생성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or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덮어쓰기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2309322" y="927039"/>
            <a:ext cx="4909486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Revit-Dynamo </a:t>
            </a:r>
            <a:r>
              <a:rPr lang="ko-KR" altLang="en-US" sz="1463" b="1" dirty="0">
                <a:latin typeface="+mn-ea"/>
              </a:rPr>
              <a:t>물량산출 수행 세부 </a:t>
            </a:r>
            <a:r>
              <a:rPr lang="en-US" altLang="ko-KR" sz="1463" b="1" dirty="0">
                <a:latin typeface="+mn-ea"/>
              </a:rPr>
              <a:t>Process </a:t>
            </a:r>
            <a:r>
              <a:rPr lang="ko-KR" altLang="en-US" sz="1463" b="1" dirty="0">
                <a:latin typeface="+mn-ea"/>
              </a:rPr>
              <a:t>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E5BF1-D34C-9139-5E1D-DEF8C988EAB5}"/>
              </a:ext>
            </a:extLst>
          </p:cNvPr>
          <p:cNvSpPr txBox="1"/>
          <p:nvPr/>
        </p:nvSpPr>
        <p:spPr>
          <a:xfrm>
            <a:off x="3506347" y="3092602"/>
            <a:ext cx="2620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부재 별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WorkMaster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-&gt; Revit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모델링 되 먹임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1EE7E68-906C-769B-A667-B1515663E1C4}"/>
              </a:ext>
            </a:extLst>
          </p:cNvPr>
          <p:cNvSpPr/>
          <p:nvPr/>
        </p:nvSpPr>
        <p:spPr>
          <a:xfrm>
            <a:off x="2796603" y="2106706"/>
            <a:ext cx="3335256" cy="851647"/>
          </a:xfrm>
          <a:custGeom>
            <a:avLst/>
            <a:gdLst>
              <a:gd name="connsiteX0" fmla="*/ 0 w 2563906"/>
              <a:gd name="connsiteY0" fmla="*/ 851647 h 851647"/>
              <a:gd name="connsiteX1" fmla="*/ 2563906 w 2563906"/>
              <a:gd name="connsiteY1" fmla="*/ 690282 h 851647"/>
              <a:gd name="connsiteX2" fmla="*/ 2563906 w 2563906"/>
              <a:gd name="connsiteY2" fmla="*/ 0 h 851647"/>
              <a:gd name="connsiteX3" fmla="*/ 2097741 w 2563906"/>
              <a:gd name="connsiteY3" fmla="*/ 0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906" h="851647">
                <a:moveTo>
                  <a:pt x="0" y="851647"/>
                </a:moveTo>
                <a:lnTo>
                  <a:pt x="2563906" y="690282"/>
                </a:lnTo>
                <a:lnTo>
                  <a:pt x="2563906" y="0"/>
                </a:lnTo>
                <a:lnTo>
                  <a:pt x="2097741" y="0"/>
                </a:lnTo>
              </a:path>
            </a:pathLst>
          </a:cu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961129-9F80-674B-A2AD-4B69E6C797F2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865242-6E3C-D40E-D6A0-C527F2224A46}"/>
              </a:ext>
            </a:extLst>
          </p:cNvPr>
          <p:cNvCxnSpPr/>
          <p:nvPr/>
        </p:nvCxnSpPr>
        <p:spPr>
          <a:xfrm>
            <a:off x="5734115" y="2106706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DF8066-5665-233D-38FA-7C27602AFA4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96603" y="2870200"/>
            <a:ext cx="1842072" cy="88153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A75B744-3204-F738-0A61-7130F8258443}"/>
              </a:ext>
            </a:extLst>
          </p:cNvPr>
          <p:cNvSpPr/>
          <p:nvPr/>
        </p:nvSpPr>
        <p:spPr>
          <a:xfrm rot="5400000">
            <a:off x="5941114" y="2345824"/>
            <a:ext cx="367938" cy="244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조합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9293D-3843-11FD-A364-33BC3CAF739A}"/>
              </a:ext>
            </a:extLst>
          </p:cNvPr>
          <p:cNvSpPr txBox="1"/>
          <p:nvPr/>
        </p:nvSpPr>
        <p:spPr>
          <a:xfrm>
            <a:off x="3118843" y="2726719"/>
            <a:ext cx="2421346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+mn-ea"/>
                <a:ea typeface="+mn-ea"/>
              </a:rPr>
              <a:t>Revit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부재별</a:t>
            </a:r>
            <a:r>
              <a:rPr lang="ko-KR" altLang="en-US" sz="1000" dirty="0">
                <a:latin typeface="+mn-ea"/>
                <a:ea typeface="+mn-ea"/>
              </a:rPr>
              <a:t> 형상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치수 데이터 정리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4B44D33-77D0-2535-8D62-455A7F706099}"/>
              </a:ext>
            </a:extLst>
          </p:cNvPr>
          <p:cNvCxnSpPr>
            <a:cxnSpLocks/>
          </p:cNvCxnSpPr>
          <p:nvPr/>
        </p:nvCxnSpPr>
        <p:spPr>
          <a:xfrm flipV="1">
            <a:off x="5556179" y="2806512"/>
            <a:ext cx="381708" cy="1679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840683-C0B8-1D18-3CE6-E726216D279F}"/>
              </a:ext>
            </a:extLst>
          </p:cNvPr>
          <p:cNvSpPr txBox="1"/>
          <p:nvPr/>
        </p:nvSpPr>
        <p:spPr>
          <a:xfrm>
            <a:off x="1598012" y="2868791"/>
            <a:ext cx="1224118" cy="3174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FF99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63" dirty="0">
                <a:latin typeface="+mn-ea"/>
                <a:ea typeface="+mn-ea"/>
              </a:rPr>
              <a:t>Revit </a:t>
            </a:r>
            <a:r>
              <a:rPr lang="ko-KR" altLang="en-US" sz="1463" dirty="0">
                <a:latin typeface="+mn-ea"/>
                <a:ea typeface="+mn-ea"/>
              </a:rPr>
              <a:t>모델링</a:t>
            </a: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95AAF9FE-B8A0-DEFC-6E38-9E7C7E9E3555}"/>
              </a:ext>
            </a:extLst>
          </p:cNvPr>
          <p:cNvSpPr/>
          <p:nvPr/>
        </p:nvSpPr>
        <p:spPr>
          <a:xfrm>
            <a:off x="279443" y="2338141"/>
            <a:ext cx="6752672" cy="750822"/>
          </a:xfrm>
          <a:prstGeom prst="arc">
            <a:avLst>
              <a:gd name="adj1" fmla="val 80107"/>
              <a:gd name="adj2" fmla="val 9427362"/>
            </a:avLst>
          </a:prstGeom>
          <a:ln w="19050">
            <a:solidFill>
              <a:schemeClr val="accent6">
                <a:lumMod val="50000"/>
              </a:schemeClr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5F39A9-E426-F700-F791-9DDA58D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246401" y="2091810"/>
            <a:ext cx="1010899" cy="451366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토공 산출 모드 입력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커스텀 </a:t>
            </a:r>
            <a:r>
              <a:rPr lang="ko-KR" altLang="en-US" sz="900" dirty="0" err="1">
                <a:sym typeface="Wingdings" pitchFamily="2" charset="2"/>
              </a:rPr>
              <a:t>셀렉트</a:t>
            </a:r>
            <a:r>
              <a:rPr lang="ko-KR" altLang="en-US" sz="900" dirty="0">
                <a:sym typeface="Wingdings" pitchFamily="2" charset="2"/>
              </a:rPr>
              <a:t> 노드를 통해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</a:t>
            </a:r>
            <a:r>
              <a:rPr lang="en-US" altLang="ko-KR" sz="900" dirty="0">
                <a:sym typeface="Wingdings" pitchFamily="2" charset="2"/>
              </a:rPr>
              <a:t>/ </a:t>
            </a:r>
            <a:r>
              <a:rPr lang="ko-KR" altLang="en-US" sz="900" dirty="0">
                <a:sym typeface="Wingdings" pitchFamily="2" charset="2"/>
              </a:rPr>
              <a:t>개별 터파기 중 한 가지를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선택하도록 함</a:t>
            </a:r>
            <a:endParaRPr lang="en-US" altLang="ko-KR" sz="800" dirty="0">
              <a:sym typeface="Wingdings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8CB40-F7CE-77F3-14F2-308D5DA2D491}"/>
              </a:ext>
            </a:extLst>
          </p:cNvPr>
          <p:cNvCxnSpPr/>
          <p:nvPr/>
        </p:nvCxnSpPr>
        <p:spPr>
          <a:xfrm>
            <a:off x="411480" y="2543176"/>
            <a:ext cx="0" cy="2413645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080227-048A-365D-06BF-CC30D8EDE284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99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2FA70-E5DF-9CD9-78EF-B3D5C58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596900" y="3597341"/>
            <a:ext cx="2343150" cy="133788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Revit</a:t>
            </a:r>
            <a:r>
              <a:rPr lang="ko-KR" altLang="en-US" sz="900" dirty="0">
                <a:sym typeface="Wingdings" pitchFamily="2" charset="2"/>
              </a:rPr>
              <a:t> 객체별로 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A-2 </a:t>
            </a:r>
            <a:r>
              <a:rPr lang="ko-KR" altLang="en-US" sz="900" dirty="0">
                <a:solidFill>
                  <a:srgbClr val="FF0000"/>
                </a:solidFill>
                <a:sym typeface="Wingdings" pitchFamily="2" charset="2"/>
              </a:rPr>
              <a:t>출력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(3)</a:t>
            </a:r>
            <a:r>
              <a:rPr lang="ko-KR" altLang="en-US" sz="900" dirty="0">
                <a:sym typeface="Wingdings" pitchFamily="2" charset="2"/>
              </a:rPr>
              <a:t>의 결과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패밀리타입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와 짝 짓는 구간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짝 지음과 동시에</a:t>
            </a:r>
            <a:r>
              <a:rPr lang="en-US" altLang="ko-KR" sz="800" dirty="0">
                <a:sym typeface="Wingdings" pitchFamily="2" charset="2"/>
              </a:rPr>
              <a:t>, Sym_Val Dict</a:t>
            </a:r>
            <a:r>
              <a:rPr lang="ko-KR" altLang="en-US" sz="800" dirty="0">
                <a:sym typeface="Wingdings" pitchFamily="2" charset="2"/>
              </a:rPr>
              <a:t>의 값이 미 확정된 심볼들을 부재별로 파라미터 값을 조회하여 </a:t>
            </a:r>
            <a:r>
              <a:rPr lang="en-US" altLang="ko-KR" sz="800" dirty="0">
                <a:sym typeface="Wingdings" pitchFamily="2" charset="2"/>
              </a:rPr>
              <a:t>Sym_Val Dict</a:t>
            </a:r>
            <a:r>
              <a:rPr lang="ko-KR" altLang="en-US" sz="800" dirty="0">
                <a:sym typeface="Wingdings" pitchFamily="2" charset="2"/>
              </a:rPr>
              <a:t>에 업데이트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(</a:t>
            </a:r>
            <a:r>
              <a:rPr lang="ko-KR" altLang="en-US" sz="800" dirty="0">
                <a:sym typeface="Wingdings" pitchFamily="2" charset="2"/>
              </a:rPr>
              <a:t>우측 스크린샷 참조</a:t>
            </a:r>
            <a:r>
              <a:rPr lang="en-US" altLang="ko-KR" sz="800" dirty="0">
                <a:sym typeface="Wingdings" pitchFamily="2" charset="2"/>
              </a:rPr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56B0209-2CEF-22E9-64A2-26EC4CDFE6BF}"/>
              </a:ext>
            </a:extLst>
          </p:cNvPr>
          <p:cNvSpPr/>
          <p:nvPr/>
        </p:nvSpPr>
        <p:spPr>
          <a:xfrm>
            <a:off x="357188" y="4236244"/>
            <a:ext cx="245268" cy="723900"/>
          </a:xfrm>
          <a:custGeom>
            <a:avLst/>
            <a:gdLst>
              <a:gd name="connsiteX0" fmla="*/ 0 w 245268"/>
              <a:gd name="connsiteY0" fmla="*/ 723900 h 723900"/>
              <a:gd name="connsiteX1" fmla="*/ 0 w 245268"/>
              <a:gd name="connsiteY1" fmla="*/ 0 h 723900"/>
              <a:gd name="connsiteX2" fmla="*/ 245268 w 245268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68" h="723900">
                <a:moveTo>
                  <a:pt x="0" y="723900"/>
                </a:moveTo>
                <a:lnTo>
                  <a:pt x="0" y="0"/>
                </a:lnTo>
                <a:lnTo>
                  <a:pt x="245268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96AC4-320A-49DB-8D08-DD9274C6BA0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06585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F11AE9-1B52-B843-EA7A-8C1371B3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2091119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개별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0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2257425"/>
            <a:ext cx="360044" cy="3495675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87F05-6A81-DE22-61F0-62E8F5520183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41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DEB51644-62C5-C663-D793-C20665E0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" y="779929"/>
            <a:ext cx="9440166" cy="5298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69A3B-4A9A-7F5F-0DD1-10BF4A4E3C04}"/>
              </a:ext>
            </a:extLst>
          </p:cNvPr>
          <p:cNvSpPr txBox="1"/>
          <p:nvPr/>
        </p:nvSpPr>
        <p:spPr>
          <a:xfrm>
            <a:off x="1290840" y="3960913"/>
            <a:ext cx="1805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FF"/>
                </a:solidFill>
              </a:rPr>
              <a:t>단일 객체의 </a:t>
            </a:r>
            <a:r>
              <a:rPr lang="ko-KR" altLang="en-US" sz="800" dirty="0" err="1">
                <a:solidFill>
                  <a:srgbClr val="FF00FF"/>
                </a:solidFill>
              </a:rPr>
              <a:t>터파기</a:t>
            </a:r>
            <a:r>
              <a:rPr lang="ko-KR" altLang="en-US" sz="800" dirty="0">
                <a:solidFill>
                  <a:srgbClr val="FF00FF"/>
                </a:solidFill>
              </a:rPr>
              <a:t> 형상 산출 함수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909A8-8034-B122-2729-7E8327A12634}"/>
              </a:ext>
            </a:extLst>
          </p:cNvPr>
          <p:cNvSpPr/>
          <p:nvPr/>
        </p:nvSpPr>
        <p:spPr>
          <a:xfrm>
            <a:off x="316706" y="4193381"/>
            <a:ext cx="1400175" cy="5869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2FB86-1E60-3213-82BD-7939A0E044E6}"/>
              </a:ext>
            </a:extLst>
          </p:cNvPr>
          <p:cNvSpPr/>
          <p:nvPr/>
        </p:nvSpPr>
        <p:spPr>
          <a:xfrm>
            <a:off x="397669" y="4252077"/>
            <a:ext cx="847726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386C3-C4A7-80C4-A53B-E55775C25EBF}"/>
              </a:ext>
            </a:extLst>
          </p:cNvPr>
          <p:cNvSpPr txBox="1"/>
          <p:nvPr/>
        </p:nvSpPr>
        <p:spPr>
          <a:xfrm>
            <a:off x="1290840" y="4269456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바닥 면 형성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C9161-66F7-9355-FFCE-B7E999F2F64B}"/>
              </a:ext>
            </a:extLst>
          </p:cNvPr>
          <p:cNvSpPr/>
          <p:nvPr/>
        </p:nvSpPr>
        <p:spPr>
          <a:xfrm>
            <a:off x="397668" y="5081730"/>
            <a:ext cx="1031081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C112-0D0C-F9FD-A594-447202B3CD3F}"/>
              </a:ext>
            </a:extLst>
          </p:cNvPr>
          <p:cNvSpPr txBox="1"/>
          <p:nvPr/>
        </p:nvSpPr>
        <p:spPr>
          <a:xfrm>
            <a:off x="1428953" y="5031069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위쪽 면 형성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103F1-14F2-E695-B2D3-BE311731EC6E}"/>
              </a:ext>
            </a:extLst>
          </p:cNvPr>
          <p:cNvSpPr/>
          <p:nvPr/>
        </p:nvSpPr>
        <p:spPr>
          <a:xfrm>
            <a:off x="3471068" y="943726"/>
            <a:ext cx="1780381" cy="9132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2BEBB-3144-E88E-F3B9-74BA241EBCBD}"/>
              </a:ext>
            </a:extLst>
          </p:cNvPr>
          <p:cNvSpPr txBox="1"/>
          <p:nvPr/>
        </p:nvSpPr>
        <p:spPr>
          <a:xfrm>
            <a:off x="4953000" y="1035049"/>
            <a:ext cx="1691489" cy="276999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바닥</a:t>
            </a:r>
            <a:r>
              <a:rPr lang="en-US" altLang="ko-KR" sz="600" dirty="0">
                <a:solidFill>
                  <a:srgbClr val="FF00FF"/>
                </a:solidFill>
              </a:rPr>
              <a:t>-</a:t>
            </a:r>
            <a:r>
              <a:rPr lang="ko-KR" altLang="en-US" sz="600" dirty="0">
                <a:solidFill>
                  <a:srgbClr val="FF00FF"/>
                </a:solidFill>
              </a:rPr>
              <a:t>윗면을 </a:t>
            </a:r>
            <a:r>
              <a:rPr lang="en-US" altLang="ko-KR" sz="600" dirty="0">
                <a:solidFill>
                  <a:srgbClr val="FF00FF"/>
                </a:solidFill>
              </a:rPr>
              <a:t>Loft </a:t>
            </a:r>
            <a:r>
              <a:rPr lang="ko-KR" altLang="en-US" sz="600" dirty="0">
                <a:solidFill>
                  <a:srgbClr val="FF00FF"/>
                </a:solidFill>
              </a:rPr>
              <a:t>방식으로 입체로 형성하여</a:t>
            </a:r>
            <a:endParaRPr lang="en-US" altLang="ko-KR" sz="600" dirty="0">
              <a:solidFill>
                <a:srgbClr val="FF00FF"/>
              </a:solidFill>
            </a:endParaRPr>
          </a:p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형상 도출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C957E6-8C6F-297B-ED48-C9BD15F8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312048"/>
            <a:ext cx="970280" cy="5162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2FD0A1-FB6C-7665-20B5-436F167348AD}"/>
              </a:ext>
            </a:extLst>
          </p:cNvPr>
          <p:cNvSpPr/>
          <p:nvPr/>
        </p:nvSpPr>
        <p:spPr>
          <a:xfrm>
            <a:off x="3356768" y="1219200"/>
            <a:ext cx="1377157" cy="66675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85ED9-DF6D-A692-732C-6D380A789879}"/>
              </a:ext>
            </a:extLst>
          </p:cNvPr>
          <p:cNvSpPr/>
          <p:nvPr/>
        </p:nvSpPr>
        <p:spPr>
          <a:xfrm>
            <a:off x="3506787" y="1609725"/>
            <a:ext cx="1744662" cy="728663"/>
          </a:xfrm>
          <a:prstGeom prst="rect">
            <a:avLst/>
          </a:prstGeom>
          <a:noFill/>
          <a:ln w="63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12D38-16B9-C8BD-447C-5CA29AB7E636}"/>
              </a:ext>
            </a:extLst>
          </p:cNvPr>
          <p:cNvSpPr txBox="1"/>
          <p:nvPr/>
        </p:nvSpPr>
        <p:spPr>
          <a:xfrm>
            <a:off x="4481512" y="2013651"/>
            <a:ext cx="1290638" cy="400110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rgbClr val="FF00FF"/>
                </a:solidFill>
              </a:rPr>
              <a:t>기초별로 다른 기초의 것과 겹치지 않는 유효 </a:t>
            </a:r>
            <a:r>
              <a:rPr lang="ko-KR" altLang="en-US" sz="500" dirty="0" err="1">
                <a:solidFill>
                  <a:srgbClr val="FF00FF"/>
                </a:solidFill>
              </a:rPr>
              <a:t>터파기</a:t>
            </a:r>
            <a:r>
              <a:rPr lang="ko-KR" altLang="en-US" sz="500" dirty="0">
                <a:solidFill>
                  <a:srgbClr val="FF00FF"/>
                </a:solidFill>
              </a:rPr>
              <a:t> 형상 도출구간</a:t>
            </a:r>
            <a:r>
              <a:rPr lang="en-US" altLang="ko-KR" sz="500" dirty="0">
                <a:solidFill>
                  <a:srgbClr val="FF00FF"/>
                </a:solidFill>
              </a:rPr>
              <a:t>.</a:t>
            </a:r>
          </a:p>
          <a:p>
            <a:r>
              <a:rPr lang="ko-KR" altLang="en-US" sz="500" dirty="0">
                <a:solidFill>
                  <a:srgbClr val="FF00FF"/>
                </a:solidFill>
              </a:rPr>
              <a:t>도출한 형상은 객체의 </a:t>
            </a:r>
            <a:r>
              <a:rPr lang="en-US" altLang="ko-KR" sz="500" dirty="0" err="1">
                <a:solidFill>
                  <a:srgbClr val="FF00FF"/>
                </a:solidFill>
              </a:rPr>
              <a:t>ExcaGeo</a:t>
            </a:r>
            <a:r>
              <a:rPr lang="en-US" altLang="ko-KR" sz="500" dirty="0">
                <a:solidFill>
                  <a:srgbClr val="FF00FF"/>
                </a:solidFill>
              </a:rPr>
              <a:t> </a:t>
            </a:r>
            <a:r>
              <a:rPr lang="ko-KR" altLang="en-US" sz="500" dirty="0">
                <a:solidFill>
                  <a:srgbClr val="FF00FF"/>
                </a:solidFill>
              </a:rPr>
              <a:t>항목에 삽입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D3BEB0-C601-265B-1F9A-F637F90A14B4}"/>
              </a:ext>
            </a:extLst>
          </p:cNvPr>
          <p:cNvSpPr/>
          <p:nvPr/>
        </p:nvSpPr>
        <p:spPr>
          <a:xfrm>
            <a:off x="300620" y="690217"/>
            <a:ext cx="218765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개별 </a:t>
            </a:r>
            <a:r>
              <a:rPr lang="ko-KR" altLang="en-US" sz="1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Python Script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575F-6BAF-1CBC-035F-FA17769D9201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6297F-9F8F-5498-D5D6-56141AE99945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490029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675650-F09A-3E38-9961-0B3B75F3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3429000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[0,0]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3962400"/>
            <a:ext cx="360044" cy="1790700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4F712-6455-3C44-B3A4-AA272833310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85825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EBF6338-531C-4A53-849C-187C450D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" y="835404"/>
            <a:ext cx="9537562" cy="5187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C7BCA-A445-A299-FBE3-C2145204B2BF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330541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1E87A-FD54-647F-74E1-4791FEE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52" y="1249361"/>
            <a:ext cx="6221506" cy="3000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7390C-8586-974C-1A3A-E1053A1A1481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15810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0E4C1-967C-5134-B828-4813DA24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1262874"/>
            <a:ext cx="6642847" cy="2645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D9178A-861A-C857-432F-DDEE4FD90376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1021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AE472A90-467F-A77B-D71E-C6B7CEE781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7"/>
          <a:stretch/>
        </p:blipFill>
        <p:spPr>
          <a:xfrm>
            <a:off x="301580" y="1676797"/>
            <a:ext cx="9302840" cy="3434632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BAF24EA-1F26-FD3C-5E87-BAFD191C4A59}"/>
              </a:ext>
            </a:extLst>
          </p:cNvPr>
          <p:cNvSpPr/>
          <p:nvPr/>
        </p:nvSpPr>
        <p:spPr>
          <a:xfrm>
            <a:off x="266700" y="1516380"/>
            <a:ext cx="9326880" cy="3710940"/>
          </a:xfrm>
          <a:custGeom>
            <a:avLst/>
            <a:gdLst>
              <a:gd name="connsiteX0" fmla="*/ 0 w 9326880"/>
              <a:gd name="connsiteY0" fmla="*/ 0 h 3710940"/>
              <a:gd name="connsiteX1" fmla="*/ 0 w 9326880"/>
              <a:gd name="connsiteY1" fmla="*/ 3710940 h 3710940"/>
              <a:gd name="connsiteX2" fmla="*/ 7574280 w 9326880"/>
              <a:gd name="connsiteY2" fmla="*/ 3710940 h 3710940"/>
              <a:gd name="connsiteX3" fmla="*/ 7574280 w 9326880"/>
              <a:gd name="connsiteY3" fmla="*/ 2209800 h 3710940"/>
              <a:gd name="connsiteX4" fmla="*/ 9326880 w 9326880"/>
              <a:gd name="connsiteY4" fmla="*/ 2209800 h 3710940"/>
              <a:gd name="connsiteX5" fmla="*/ 9326880 w 9326880"/>
              <a:gd name="connsiteY5" fmla="*/ 0 h 3710940"/>
              <a:gd name="connsiteX6" fmla="*/ 0 w 9326880"/>
              <a:gd name="connsiteY6" fmla="*/ 0 h 371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26880" h="3710940">
                <a:moveTo>
                  <a:pt x="0" y="0"/>
                </a:moveTo>
                <a:lnTo>
                  <a:pt x="0" y="3710940"/>
                </a:lnTo>
                <a:lnTo>
                  <a:pt x="7574280" y="3710940"/>
                </a:lnTo>
                <a:lnTo>
                  <a:pt x="7574280" y="2209800"/>
                </a:lnTo>
                <a:lnTo>
                  <a:pt x="9326880" y="2209800"/>
                </a:lnTo>
                <a:lnTo>
                  <a:pt x="932688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C7CCB-1B7C-745B-4B9A-1AA635DD50BA}"/>
              </a:ext>
            </a:extLst>
          </p:cNvPr>
          <p:cNvSpPr txBox="1"/>
          <p:nvPr/>
        </p:nvSpPr>
        <p:spPr>
          <a:xfrm>
            <a:off x="960120" y="1492131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</a:rPr>
              <a:t>함수 정의 </a:t>
            </a:r>
            <a:r>
              <a:rPr lang="en-US" altLang="ko-KR" sz="1100" dirty="0">
                <a:solidFill>
                  <a:srgbClr val="FF00FF"/>
                </a:solidFill>
              </a:rPr>
              <a:t>Part</a:t>
            </a:r>
            <a:endParaRPr lang="ko-KR" altLang="en-US" sz="1100" dirty="0">
              <a:solidFill>
                <a:srgbClr val="FF00FF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598AA-D89D-A016-7561-4DB85DA6F2AC}"/>
              </a:ext>
            </a:extLst>
          </p:cNvPr>
          <p:cNvSpPr/>
          <p:nvPr/>
        </p:nvSpPr>
        <p:spPr>
          <a:xfrm>
            <a:off x="7993380" y="3782736"/>
            <a:ext cx="1611040" cy="14445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92876-F2CD-9596-919B-7F640B569821}"/>
              </a:ext>
            </a:extLst>
          </p:cNvPr>
          <p:cNvSpPr txBox="1"/>
          <p:nvPr/>
        </p:nvSpPr>
        <p:spPr>
          <a:xfrm>
            <a:off x="7993380" y="5279264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00FF"/>
                </a:solidFill>
              </a:rPr>
              <a:t>실제 산출 코드 </a:t>
            </a:r>
            <a:r>
              <a:rPr lang="en-US" altLang="ko-KR" sz="1100" dirty="0">
                <a:solidFill>
                  <a:srgbClr val="0000FF"/>
                </a:solidFill>
              </a:rPr>
              <a:t>Part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1F738-3F25-943D-0243-63A7659C4892}"/>
              </a:ext>
            </a:extLst>
          </p:cNvPr>
          <p:cNvSpPr txBox="1"/>
          <p:nvPr/>
        </p:nvSpPr>
        <p:spPr>
          <a:xfrm rot="20435851">
            <a:off x="2573525" y="4483114"/>
            <a:ext cx="6819985" cy="64633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i="1" dirty="0"/>
              <a:t>작        성        중</a:t>
            </a:r>
          </a:p>
        </p:txBody>
      </p:sp>
    </p:spTree>
    <p:extLst>
      <p:ext uri="{BB962C8B-B14F-4D97-AF65-F5344CB8AC3E}">
        <p14:creationId xmlns:p14="http://schemas.microsoft.com/office/powerpoint/2010/main" val="2224284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1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2589266"/>
            <a:ext cx="5876488" cy="22671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2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1.Floors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2.Roofs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3.Walls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4.St Fdn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5.St Col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6.St Framing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7.Ceilings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8.Doors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9.Windows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10.Stairs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11.Railing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13.Generic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내 필수 포함 시트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 산출 툴 실행을 위한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구성 조건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B7DF-C0F8-B12A-D760-9453C07E19FB}"/>
              </a:ext>
            </a:extLst>
          </p:cNvPr>
          <p:cNvSpPr txBox="1"/>
          <p:nvPr/>
        </p:nvSpPr>
        <p:spPr>
          <a:xfrm>
            <a:off x="555824" y="1993792"/>
            <a:ext cx="4953000" cy="41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lnSpc>
                <a:spcPct val="175000"/>
              </a:lnSpc>
            </a:pPr>
            <a:r>
              <a:rPr lang="ko-KR" altLang="en-US" sz="1400" u="sng" dirty="0">
                <a:latin typeface="+mn-ea"/>
                <a:sym typeface="Wingdings" pitchFamily="2" charset="2"/>
              </a:rPr>
              <a:t>물량</a:t>
            </a:r>
            <a:r>
              <a:rPr lang="en-US" altLang="ko-KR" sz="1400" u="sng" dirty="0">
                <a:latin typeface="+mn-ea"/>
                <a:sym typeface="Wingdings" pitchFamily="2" charset="2"/>
              </a:rPr>
              <a:t>Param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494BC515-8595-21F1-7C13-DCB2D1B4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5256413"/>
            <a:ext cx="7920000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WM-AR</a:t>
            </a:r>
            <a:r>
              <a:rPr lang="en-US" altLang="ko-KR" sz="1400" b="0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       </a:t>
            </a:r>
            <a:r>
              <a:rPr lang="en-US" altLang="ko-KR" sz="1400" b="0" dirty="0">
                <a:latin typeface="+mn-ea"/>
                <a:sym typeface="Wingdings" pitchFamily="2" charset="2"/>
              </a:rPr>
              <a:t>: </a:t>
            </a:r>
            <a:r>
              <a:rPr lang="ko-KR" altLang="en-US" sz="1400" b="0" dirty="0">
                <a:latin typeface="+mn-ea"/>
                <a:sym typeface="Wingdings" pitchFamily="2" charset="2"/>
              </a:rPr>
              <a:t>사용자 수정 불필요</a:t>
            </a:r>
            <a:endParaRPr lang="en-US" altLang="ko-KR" sz="1400" b="0" dirty="0">
              <a:latin typeface="+mn-ea"/>
              <a:sym typeface="Wingdings" pitchFamily="2" charset="2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041400-F4A6-7CBE-2174-5C0B81EB68AF}"/>
              </a:ext>
            </a:extLst>
          </p:cNvPr>
          <p:cNvSpPr/>
          <p:nvPr/>
        </p:nvSpPr>
        <p:spPr>
          <a:xfrm>
            <a:off x="555824" y="2088776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3E6CBF-1649-9991-C33F-F5397971B0E5}"/>
              </a:ext>
            </a:extLst>
          </p:cNvPr>
          <p:cNvSpPr/>
          <p:nvPr/>
        </p:nvSpPr>
        <p:spPr>
          <a:xfrm>
            <a:off x="555824" y="2589266"/>
            <a:ext cx="4285117" cy="2484758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E3F034-AA29-169A-688A-38FFDDDE5F37}"/>
              </a:ext>
            </a:extLst>
          </p:cNvPr>
          <p:cNvSpPr/>
          <p:nvPr/>
        </p:nvSpPr>
        <p:spPr>
          <a:xfrm>
            <a:off x="555824" y="5335224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8A6E9-5098-E1ED-CBFB-C5D64651FF70}"/>
              </a:ext>
            </a:extLst>
          </p:cNvPr>
          <p:cNvCxnSpPr>
            <a:cxnSpLocks/>
          </p:cNvCxnSpPr>
          <p:nvPr/>
        </p:nvCxnSpPr>
        <p:spPr>
          <a:xfrm>
            <a:off x="5244353" y="3101788"/>
            <a:ext cx="6096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FE9593C-AF19-F99E-2C35-D2EC53DE5160}"/>
              </a:ext>
            </a:extLst>
          </p:cNvPr>
          <p:cNvSpPr/>
          <p:nvPr/>
        </p:nvSpPr>
        <p:spPr>
          <a:xfrm>
            <a:off x="1564475" y="2259106"/>
            <a:ext cx="3679878" cy="1694329"/>
          </a:xfrm>
          <a:custGeom>
            <a:avLst/>
            <a:gdLst>
              <a:gd name="connsiteX0" fmla="*/ 0 w 3711388"/>
              <a:gd name="connsiteY0" fmla="*/ 0 h 1694329"/>
              <a:gd name="connsiteX1" fmla="*/ 3711388 w 3711388"/>
              <a:gd name="connsiteY1" fmla="*/ 0 h 1694329"/>
              <a:gd name="connsiteX2" fmla="*/ 3711388 w 3711388"/>
              <a:gd name="connsiteY2" fmla="*/ 1694329 h 1694329"/>
              <a:gd name="connsiteX3" fmla="*/ 3316941 w 3711388"/>
              <a:gd name="connsiteY3" fmla="*/ 1694329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388" h="1694329">
                <a:moveTo>
                  <a:pt x="0" y="0"/>
                </a:moveTo>
                <a:lnTo>
                  <a:pt x="3711388" y="0"/>
                </a:lnTo>
                <a:lnTo>
                  <a:pt x="3711388" y="1694329"/>
                </a:lnTo>
                <a:lnTo>
                  <a:pt x="3316941" y="1694329"/>
                </a:lnTo>
              </a:path>
            </a:pathLst>
          </a:custGeom>
          <a:noFill/>
          <a:ln>
            <a:solidFill>
              <a:srgbClr val="0000FF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8EAA-614B-B57A-C035-A6494FC8490D}"/>
              </a:ext>
            </a:extLst>
          </p:cNvPr>
          <p:cNvSpPr txBox="1"/>
          <p:nvPr/>
        </p:nvSpPr>
        <p:spPr>
          <a:xfrm>
            <a:off x="5853953" y="2589266"/>
            <a:ext cx="2919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팀 표준 </a:t>
            </a:r>
            <a:r>
              <a:rPr lang="en-US" altLang="ko-KR" sz="1200" dirty="0"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를 기반으로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프로젝트용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로 수정작업 필요</a:t>
            </a:r>
          </a:p>
        </p:txBody>
      </p:sp>
      <p:sp>
        <p:nvSpPr>
          <p:cNvPr id="9" name="TextBox 41">
            <a:extLst>
              <a:ext uri="{FF2B5EF4-FFF2-40B4-BE49-F238E27FC236}">
                <a16:creationId xmlns:a16="http://schemas.microsoft.com/office/drawing/2014/main" id="{BA58DE6F-927E-B69F-032A-3012DF7C2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929" y="3582076"/>
            <a:ext cx="1718823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ko-KR" altLang="en-US" sz="1200" dirty="0">
                <a:latin typeface="+mn-ea"/>
                <a:sym typeface="Wingdings" pitchFamily="2" charset="2"/>
              </a:rPr>
              <a:t>통칭</a:t>
            </a:r>
            <a:r>
              <a:rPr lang="en-US" altLang="ko-KR" sz="1200" dirty="0">
                <a:latin typeface="+mn-ea"/>
                <a:sym typeface="Wingdings" pitchFamily="2" charset="2"/>
              </a:rPr>
              <a:t>: </a:t>
            </a:r>
            <a:r>
              <a:rPr lang="ko-KR" altLang="en-US" sz="1200" dirty="0">
                <a:latin typeface="+mn-ea"/>
                <a:sym typeface="Wingdings" pitchFamily="2" charset="2"/>
              </a:rPr>
              <a:t>카테고리 시트</a:t>
            </a:r>
            <a:endParaRPr lang="en-US" altLang="ko-KR" sz="1200" dirty="0">
              <a:latin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821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6C7F0A-EE32-D53B-62F4-497DC1363218}"/>
              </a:ext>
            </a:extLst>
          </p:cNvPr>
          <p:cNvSpPr/>
          <p:nvPr/>
        </p:nvSpPr>
        <p:spPr>
          <a:xfrm>
            <a:off x="1127446" y="2830711"/>
            <a:ext cx="4285117" cy="2395110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78D770-6525-40FD-4621-BA1E205BAD91}"/>
              </a:ext>
            </a:extLst>
          </p:cNvPr>
          <p:cNvSpPr/>
          <p:nvPr/>
        </p:nvSpPr>
        <p:spPr>
          <a:xfrm>
            <a:off x="2088777" y="3783197"/>
            <a:ext cx="6190812" cy="1918873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7B6E3-41FC-E1D9-E814-8CC3312EEDF0}"/>
              </a:ext>
            </a:extLst>
          </p:cNvPr>
          <p:cNvSpPr txBox="1"/>
          <p:nvPr/>
        </p:nvSpPr>
        <p:spPr>
          <a:xfrm>
            <a:off x="1219200" y="2889223"/>
            <a:ext cx="268605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  <a:endParaRPr lang="en-US" altLang="ko-KR" sz="1050" dirty="0">
              <a:highlight>
                <a:srgbClr val="C0C0C0"/>
              </a:highlight>
            </a:endParaRPr>
          </a:p>
          <a:p>
            <a:r>
              <a:rPr lang="ko-KR" altLang="en-US" sz="1050" dirty="0">
                <a:highlight>
                  <a:srgbClr val="C0C0C0"/>
                </a:highlight>
              </a:rPr>
              <a:t> </a:t>
            </a:r>
            <a:r>
              <a:rPr lang="en-US" altLang="ko-KR" sz="1050" dirty="0">
                <a:highlight>
                  <a:srgbClr val="C0C0C0"/>
                </a:highlight>
              </a:rPr>
              <a:t>+ </a:t>
            </a:r>
            <a:r>
              <a:rPr lang="ko-KR" altLang="en-US" sz="1050" dirty="0">
                <a:highlight>
                  <a:srgbClr val="C0C0C0"/>
                </a:highlight>
              </a:rPr>
              <a:t>프로젝트 적용 도면화 용 패밀리 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812D1-42D6-F1AB-285A-8B404EBFBB13}"/>
              </a:ext>
            </a:extLst>
          </p:cNvPr>
          <p:cNvSpPr txBox="1"/>
          <p:nvPr/>
        </p:nvSpPr>
        <p:spPr>
          <a:xfrm>
            <a:off x="6153335" y="4273335"/>
            <a:ext cx="15550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583375-2713-23D3-1048-B14E993E8971}"/>
              </a:ext>
            </a:extLst>
          </p:cNvPr>
          <p:cNvSpPr txBox="1"/>
          <p:nvPr/>
        </p:nvSpPr>
        <p:spPr>
          <a:xfrm>
            <a:off x="2251509" y="3307813"/>
            <a:ext cx="132036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1</a:t>
            </a:r>
          </a:p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2</a:t>
            </a:r>
            <a:endParaRPr lang="ko-KR" altLang="en-US" sz="105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105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3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4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5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6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7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8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9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10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253382-B76C-527F-5C0F-D03C72479BC4}"/>
              </a:ext>
            </a:extLst>
          </p:cNvPr>
          <p:cNvSpPr txBox="1"/>
          <p:nvPr/>
        </p:nvSpPr>
        <p:spPr>
          <a:xfrm>
            <a:off x="4312647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FF"/>
                </a:solidFill>
              </a:rPr>
              <a:t>Family Type 3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4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5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6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7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8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9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10</a:t>
            </a:r>
            <a:endParaRPr lang="ko-KR" altLang="en-US" sz="1050" b="1" dirty="0">
              <a:solidFill>
                <a:srgbClr val="FF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BB1484-5501-F98A-31E4-A5E5548AF655}"/>
              </a:ext>
            </a:extLst>
          </p:cNvPr>
          <p:cNvSpPr txBox="1"/>
          <p:nvPr/>
        </p:nvSpPr>
        <p:spPr>
          <a:xfrm>
            <a:off x="5403850" y="3784445"/>
            <a:ext cx="13203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Family Type 1’</a:t>
            </a:r>
          </a:p>
          <a:p>
            <a:r>
              <a:rPr lang="en-US" altLang="ko-KR" sz="1050" dirty="0">
                <a:solidFill>
                  <a:srgbClr val="FF00FF"/>
                </a:solidFill>
              </a:rPr>
              <a:t>Family Type 2’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65BF74-E3DD-244D-59F0-45C004D2BD45}"/>
              </a:ext>
            </a:extLst>
          </p:cNvPr>
          <p:cNvSpPr txBox="1"/>
          <p:nvPr/>
        </p:nvSpPr>
        <p:spPr>
          <a:xfrm>
            <a:off x="3171799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820371" y="1365993"/>
            <a:ext cx="3463362" cy="69705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872F96-3ADF-D97A-9A63-3DC029EC17D9}"/>
              </a:ext>
            </a:extLst>
          </p:cNvPr>
          <p:cNvSpPr/>
          <p:nvPr/>
        </p:nvSpPr>
        <p:spPr>
          <a:xfrm>
            <a:off x="1079097" y="2755978"/>
            <a:ext cx="4430163" cy="101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AF3DE-3DF8-CDE1-C724-F3CA9659A9E5}"/>
              </a:ext>
            </a:extLst>
          </p:cNvPr>
          <p:cNvSpPr/>
          <p:nvPr/>
        </p:nvSpPr>
        <p:spPr>
          <a:xfrm>
            <a:off x="1079097" y="3683021"/>
            <a:ext cx="997327" cy="1665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C0DE5-3D13-0997-60F7-CEB0E76E2A2A}"/>
              </a:ext>
            </a:extLst>
          </p:cNvPr>
          <p:cNvSpPr txBox="1"/>
          <p:nvPr/>
        </p:nvSpPr>
        <p:spPr>
          <a:xfrm>
            <a:off x="3280863" y="3523646"/>
            <a:ext cx="141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프로젝트</a:t>
            </a:r>
            <a:endParaRPr lang="en-US" altLang="ko-KR" sz="1000" b="1" dirty="0">
              <a:solidFill>
                <a:srgbClr val="0000FF"/>
              </a:solidFill>
              <a:highlight>
                <a:srgbClr val="FFFF00"/>
              </a:highlight>
            </a:endParaRPr>
          </a:p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적용 패밀리 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D1655F-28F0-AFD5-9A82-1F3A5F88021B}"/>
              </a:ext>
            </a:extLst>
          </p:cNvPr>
          <p:cNvSpPr/>
          <p:nvPr/>
        </p:nvSpPr>
        <p:spPr>
          <a:xfrm>
            <a:off x="5427027" y="3727449"/>
            <a:ext cx="3002594" cy="162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FED3A0-BCE6-18C1-3983-94822AD2CBBF}"/>
              </a:ext>
            </a:extLst>
          </p:cNvPr>
          <p:cNvSpPr/>
          <p:nvPr/>
        </p:nvSpPr>
        <p:spPr>
          <a:xfrm>
            <a:off x="1446262" y="5244083"/>
            <a:ext cx="7240538" cy="9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8A3FE-90E4-B8E3-CBE3-20506779185E}"/>
              </a:ext>
            </a:extLst>
          </p:cNvPr>
          <p:cNvSpPr txBox="1"/>
          <p:nvPr/>
        </p:nvSpPr>
        <p:spPr>
          <a:xfrm>
            <a:off x="1620676" y="3404897"/>
            <a:ext cx="160986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Revit </a:t>
            </a:r>
            <a:r>
              <a:rPr lang="ko-KR" altLang="en-US" sz="1200" dirty="0"/>
              <a:t>내 패밀리 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548D5-B649-8229-881D-D739B43DD4C9}"/>
              </a:ext>
            </a:extLst>
          </p:cNvPr>
          <p:cNvSpPr txBox="1"/>
          <p:nvPr/>
        </p:nvSpPr>
        <p:spPr>
          <a:xfrm>
            <a:off x="4393828" y="3404896"/>
            <a:ext cx="2448991" cy="276999"/>
          </a:xfrm>
          <a:prstGeom prst="rect">
            <a:avLst/>
          </a:prstGeom>
          <a:solidFill>
            <a:srgbClr val="FFCCFF"/>
          </a:solidFill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카테고리 별 시트 내 패밀리 타입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130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695CA3-25F6-6CA1-1BCB-8D7FAAED9CF6}"/>
              </a:ext>
            </a:extLst>
          </p:cNvPr>
          <p:cNvGrpSpPr/>
          <p:nvPr/>
        </p:nvGrpSpPr>
        <p:grpSpPr>
          <a:xfrm>
            <a:off x="1127446" y="2430754"/>
            <a:ext cx="7152143" cy="3271316"/>
            <a:chOff x="1329995" y="2459329"/>
            <a:chExt cx="7152143" cy="32713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D6C7F0A-EE32-D53B-62F4-497DC1363218}"/>
                </a:ext>
              </a:extLst>
            </p:cNvPr>
            <p:cNvSpPr/>
            <p:nvPr/>
          </p:nvSpPr>
          <p:spPr>
            <a:xfrm>
              <a:off x="1329995" y="2859286"/>
              <a:ext cx="4285117" cy="2395110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98A3FE-90E4-B8E3-CBE3-20506779185E}"/>
                </a:ext>
              </a:extLst>
            </p:cNvPr>
            <p:cNvSpPr txBox="1"/>
            <p:nvPr/>
          </p:nvSpPr>
          <p:spPr>
            <a:xfrm>
              <a:off x="1329995" y="2459329"/>
              <a:ext cx="160986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Revit </a:t>
              </a:r>
              <a:r>
                <a:rPr lang="ko-KR" altLang="en-US" sz="1200" dirty="0"/>
                <a:t>내 패밀리 타입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78D770-6525-40FD-4621-BA1E205BAD91}"/>
                </a:ext>
              </a:extLst>
            </p:cNvPr>
            <p:cNvSpPr/>
            <p:nvPr/>
          </p:nvSpPr>
          <p:spPr>
            <a:xfrm>
              <a:off x="2291326" y="3811772"/>
              <a:ext cx="6190812" cy="1918873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rgbClr val="FF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548D5-B649-8229-881D-D739B43DD4C9}"/>
                </a:ext>
              </a:extLst>
            </p:cNvPr>
            <p:cNvSpPr txBox="1"/>
            <p:nvPr/>
          </p:nvSpPr>
          <p:spPr>
            <a:xfrm>
              <a:off x="6033146" y="3425630"/>
              <a:ext cx="2448991" cy="276999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카테고리 별 시트 내 패밀리 타입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B7B6E3-41FC-E1D9-E814-8CC3312EEDF0}"/>
                </a:ext>
              </a:extLst>
            </p:cNvPr>
            <p:cNvSpPr txBox="1"/>
            <p:nvPr/>
          </p:nvSpPr>
          <p:spPr>
            <a:xfrm>
              <a:off x="1421749" y="2917798"/>
              <a:ext cx="2686050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  <a:endParaRPr lang="en-US" altLang="ko-KR" sz="1050" dirty="0">
                <a:highlight>
                  <a:srgbClr val="C0C0C0"/>
                </a:highlight>
              </a:endParaRPr>
            </a:p>
            <a:p>
              <a:r>
                <a:rPr lang="ko-KR" altLang="en-US" sz="1050" dirty="0">
                  <a:highlight>
                    <a:srgbClr val="C0C0C0"/>
                  </a:highlight>
                </a:rPr>
                <a:t> </a:t>
              </a:r>
              <a:r>
                <a:rPr lang="en-US" altLang="ko-KR" sz="1050" dirty="0">
                  <a:highlight>
                    <a:srgbClr val="C0C0C0"/>
                  </a:highlight>
                </a:rPr>
                <a:t>+ </a:t>
              </a:r>
              <a:r>
                <a:rPr lang="ko-KR" altLang="en-US" sz="1050" dirty="0">
                  <a:highlight>
                    <a:srgbClr val="C0C0C0"/>
                  </a:highlight>
                </a:rPr>
                <a:t>프로젝트 적용 도면화 용 패밀리 타입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7812D1-42D6-F1AB-285A-8B404EBFBB13}"/>
                </a:ext>
              </a:extLst>
            </p:cNvPr>
            <p:cNvSpPr txBox="1"/>
            <p:nvPr/>
          </p:nvSpPr>
          <p:spPr>
            <a:xfrm>
              <a:off x="6355884" y="4301910"/>
              <a:ext cx="15550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8417DC-4BD5-5D30-2D82-575F34F46085}"/>
                </a:ext>
              </a:extLst>
            </p:cNvPr>
            <p:cNvSpPr txBox="1"/>
            <p:nvPr/>
          </p:nvSpPr>
          <p:spPr>
            <a:xfrm>
              <a:off x="3483412" y="3552221"/>
              <a:ext cx="1418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프로젝트</a:t>
              </a:r>
              <a:endParaRPr lang="en-US" altLang="ko-KR" sz="1000" b="1" dirty="0">
                <a:solidFill>
                  <a:srgbClr val="0000FF"/>
                </a:solidFill>
                <a:highlight>
                  <a:srgbClr val="FFFF00"/>
                </a:highlight>
              </a:endParaRPr>
            </a:p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적용 패밀리 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583375-2713-23D3-1048-B14E993E8971}"/>
                </a:ext>
              </a:extLst>
            </p:cNvPr>
            <p:cNvSpPr txBox="1"/>
            <p:nvPr/>
          </p:nvSpPr>
          <p:spPr>
            <a:xfrm>
              <a:off x="2454058" y="3336388"/>
              <a:ext cx="1320366" cy="186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1</a:t>
              </a: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2</a:t>
              </a:r>
              <a:endParaRPr lang="ko-KR" altLang="en-US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3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4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5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6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7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8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9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10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253382-B76C-527F-5C0F-D03C72479BC4}"/>
                </a:ext>
              </a:extLst>
            </p:cNvPr>
            <p:cNvSpPr txBox="1"/>
            <p:nvPr/>
          </p:nvSpPr>
          <p:spPr>
            <a:xfrm>
              <a:off x="4515196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3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4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5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6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7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8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9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10</a:t>
              </a:r>
              <a:endParaRPr lang="ko-KR" altLang="en-US" sz="1050" b="1" dirty="0">
                <a:solidFill>
                  <a:srgbClr val="FF00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1484-5501-F98A-31E4-A5E5548AF655}"/>
                </a:ext>
              </a:extLst>
            </p:cNvPr>
            <p:cNvSpPr txBox="1"/>
            <p:nvPr/>
          </p:nvSpPr>
          <p:spPr>
            <a:xfrm>
              <a:off x="5606399" y="3813020"/>
              <a:ext cx="1320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1’</a:t>
              </a:r>
            </a:p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2’</a:t>
              </a:r>
              <a:endParaRPr lang="ko-KR" altLang="en-US" sz="1050" dirty="0">
                <a:solidFill>
                  <a:srgbClr val="FF00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65BF74-E3DD-244D-59F0-45C004D2BD45}"/>
                </a:ext>
              </a:extLst>
            </p:cNvPr>
            <p:cNvSpPr txBox="1"/>
            <p:nvPr/>
          </p:nvSpPr>
          <p:spPr>
            <a:xfrm>
              <a:off x="3374348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9E58466-B148-5DE9-896B-D79034F48D19}"/>
              </a:ext>
            </a:extLst>
          </p:cNvPr>
          <p:cNvSpPr/>
          <p:nvPr/>
        </p:nvSpPr>
        <p:spPr>
          <a:xfrm>
            <a:off x="4667250" y="1755266"/>
            <a:ext cx="981075" cy="2026283"/>
          </a:xfrm>
          <a:custGeom>
            <a:avLst/>
            <a:gdLst>
              <a:gd name="connsiteX0" fmla="*/ 0 w 981075"/>
              <a:gd name="connsiteY0" fmla="*/ 1343025 h 1343025"/>
              <a:gd name="connsiteX1" fmla="*/ 0 w 981075"/>
              <a:gd name="connsiteY1" fmla="*/ 0 h 1343025"/>
              <a:gd name="connsiteX2" fmla="*/ 981075 w 981075"/>
              <a:gd name="connsiteY2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1343025">
                <a:moveTo>
                  <a:pt x="0" y="1343025"/>
                </a:moveTo>
                <a:lnTo>
                  <a:pt x="0" y="0"/>
                </a:lnTo>
                <a:lnTo>
                  <a:pt x="981075" y="0"/>
                </a:lnTo>
              </a:path>
            </a:pathLst>
          </a:custGeom>
          <a:noFill/>
          <a:ln w="38100" cmpd="dbl"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633013" y="1087373"/>
            <a:ext cx="3463362" cy="134338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해치 부분이 물량산출에 관여하는 패밀리 타입이므로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90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19291</TotalTime>
  <Words>5223</Words>
  <Application>Microsoft Office PowerPoint</Application>
  <PresentationFormat>A4 용지(210x297mm)</PresentationFormat>
  <Paragraphs>853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7" baseType="lpstr">
      <vt:lpstr>맑은 고딕</vt:lpstr>
      <vt:lpstr>현대하모니 B</vt:lpstr>
      <vt:lpstr>현대하모니 L</vt:lpstr>
      <vt:lpstr>현대하모니 M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김청산(CHUNG-SAN KIM)</dc:creator>
  <cp:lastModifiedBy>장만규(JANG MAN KYU) 플랜트건축설계팀 매니저</cp:lastModifiedBy>
  <cp:revision>1084</cp:revision>
  <cp:lastPrinted>2023-04-26T01:28:51Z</cp:lastPrinted>
  <dcterms:created xsi:type="dcterms:W3CDTF">2021-07-27T05:23:17Z</dcterms:created>
  <dcterms:modified xsi:type="dcterms:W3CDTF">2023-11-20T11:31:25Z</dcterms:modified>
</cp:coreProperties>
</file>